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8"/>
  </p:notesMasterIdLst>
  <p:sldIdLst>
    <p:sldId id="256" r:id="rId2"/>
    <p:sldId id="41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71.jpeg"/><Relationship Id="rId1" Type="http://schemas.openxmlformats.org/officeDocument/2006/relationships/slideLayout" Target="../slideLayouts/slideLayout20.xml"/><Relationship Id="rId5" Type="http://schemas.openxmlformats.org/officeDocument/2006/relationships/image" Target="../media/image92.png"/><Relationship Id="rId4" Type="http://schemas.openxmlformats.org/officeDocument/2006/relationships/image" Target="../media/image91.jpeg"/></Relationships>
</file>

<file path=ppt/slides/_rels/slide10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36.jpeg"/><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13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0.xml"/></Relationships>
</file>

<file path=ppt/slides/_rels/slide134.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0.xml"/></Relationships>
</file>

<file path=ppt/slides/_rels/slide136.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3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13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0.xml"/></Relationships>
</file>

<file path=ppt/slides/_rels/slide13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4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0.xml"/></Relationships>
</file>

<file path=ppt/slides/_rels/slide14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0.xml"/></Relationships>
</file>

<file path=ppt/slides/_rels/slide144.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0.xml"/></Relationships>
</file>

<file path=ppt/slides/_rels/slide145.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6.xml"/></Relationships>
</file>

<file path=ppt/slides/_rels/slide14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0.xml"/></Relationships>
</file>

<file path=ppt/slides/_rels/slide14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0.xml"/></Relationships>
</file>

<file path=ppt/slides/_rels/slide14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0.xml"/></Relationships>
</file>

<file path=ppt/slides/_rels/slide149.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15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0.xml"/></Relationships>
</file>

<file path=ppt/slides/_rels/slide15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0.xml"/></Relationships>
</file>

<file path=ppt/slides/_rels/slide152.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0.xml"/></Relationships>
</file>

<file path=ppt/slides/_rels/slide153.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0.xml"/></Relationships>
</file>

<file path=ppt/slides/_rels/slide154.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0.xml"/></Relationships>
</file>

<file path=ppt/slides/_rels/slide15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png"/><Relationship Id="rId1" Type="http://schemas.openxmlformats.org/officeDocument/2006/relationships/slideLayout" Target="../slideLayouts/slideLayout20.xml"/></Relationships>
</file>

<file path=ppt/slides/_rels/slide15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7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 name="abraham pictorial.jpg" descr="abraham pictorial.jpg"/>
          <p:cNvPicPr>
            <a:picLocks noChangeAspect="1"/>
          </p:cNvPicPr>
          <p:nvPr/>
        </p:nvPicPr>
        <p:blipFill>
          <a:blip r:embed="rId2"/>
          <a:srcRect l="482" t="1362" r="1761" b="3967"/>
          <a:stretch>
            <a:fillRect/>
          </a:stretch>
        </p:blipFill>
        <p:spPr>
          <a:xfrm>
            <a:off x="622498" y="465404"/>
            <a:ext cx="11759844" cy="7729058"/>
          </a:xfrm>
          <a:prstGeom prst="rect">
            <a:avLst/>
          </a:prstGeom>
          <a:ln w="12700">
            <a:miter lim="400000"/>
          </a:ln>
        </p:spPr>
      </p:pic>
      <p:sp>
        <p:nvSpPr>
          <p:cNvPr id="366" name="An excellent pictorial map by Katherine Baxter showing major cities and landmarks"/>
          <p:cNvSpPr txBox="1">
            <a:spLocks noGrp="1"/>
          </p:cNvSpPr>
          <p:nvPr>
            <p:ph type="body" sz="quarter" idx="1"/>
          </p:nvPr>
        </p:nvSpPr>
        <p:spPr>
          <a:xfrm>
            <a:off x="1549400" y="8315176"/>
            <a:ext cx="9906000" cy="1587501"/>
          </a:xfrm>
          <a:prstGeom prst="rect">
            <a:avLst/>
          </a:prstGeom>
        </p:spPr>
        <p:txBody>
          <a:bodyPr/>
          <a:lstStyle>
            <a:lvl1pPr algn="ctr">
              <a:defRPr sz="3200">
                <a:solidFill>
                  <a:srgbClr val="94E3FE"/>
                </a:solidFill>
              </a:defRPr>
            </a:lvl1pPr>
          </a:lstStyle>
          <a:p>
            <a:r>
              <a:t>An excellent pictorial map by Katherine Baxter showing major cities and landmarks</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8" name="412220-2.jpg"/>
          <p:cNvGrpSpPr/>
          <p:nvPr/>
        </p:nvGrpSpPr>
        <p:grpSpPr>
          <a:xfrm>
            <a:off x="6516035" y="1228473"/>
            <a:ext cx="5484530" cy="7005434"/>
            <a:chOff x="0" y="0"/>
            <a:chExt cx="5484529" cy="7005432"/>
          </a:xfrm>
        </p:grpSpPr>
        <p:pic>
          <p:nvPicPr>
            <p:cNvPr id="857" name="412220-2.jpg" descr="412220-2.jpg"/>
            <p:cNvPicPr>
              <a:picLocks noChangeAspect="1"/>
            </p:cNvPicPr>
            <p:nvPr/>
          </p:nvPicPr>
          <p:blipFill>
            <a:blip r:embed="rId2"/>
            <a:srcRect l="36827" r="4675"/>
            <a:stretch>
              <a:fillRect/>
            </a:stretch>
          </p:blipFill>
          <p:spPr>
            <a:xfrm>
              <a:off x="76200" y="63500"/>
              <a:ext cx="5344830" cy="6865733"/>
            </a:xfrm>
            <a:prstGeom prst="rect">
              <a:avLst/>
            </a:prstGeom>
            <a:ln>
              <a:noFill/>
            </a:ln>
            <a:effectLst/>
          </p:spPr>
        </p:pic>
        <p:pic>
          <p:nvPicPr>
            <p:cNvPr id="856" name="412220-2.jpg" descr="412220-2.jpg"/>
            <p:cNvPicPr>
              <a:picLocks/>
            </p:cNvPicPr>
            <p:nvPr/>
          </p:nvPicPr>
          <p:blipFill>
            <a:blip r:embed="rId3"/>
            <a:stretch>
              <a:fillRect/>
            </a:stretch>
          </p:blipFill>
          <p:spPr>
            <a:xfrm>
              <a:off x="-1" y="0"/>
              <a:ext cx="5484531" cy="7005433"/>
            </a:xfrm>
            <a:prstGeom prst="rect">
              <a:avLst/>
            </a:prstGeom>
            <a:effectLst/>
          </p:spPr>
        </p:pic>
      </p:grpSp>
      <p:sp>
        <p:nvSpPr>
          <p:cNvPr id="859" name="Circumcision was never intended to be a mere religious ritual. God told the Jews to circumcise their hearts (De. 10:16; Jer. 4:4)."/>
          <p:cNvSpPr txBox="1">
            <a:spLocks noGrp="1"/>
          </p:cNvSpPr>
          <p:nvPr>
            <p:ph type="body" sz="half" idx="1"/>
          </p:nvPr>
        </p:nvSpPr>
        <p:spPr>
          <a:xfrm>
            <a:off x="1064544" y="1298939"/>
            <a:ext cx="4644314" cy="6864501"/>
          </a:xfrm>
          <a:prstGeom prst="rect">
            <a:avLst/>
          </a:prstGeom>
        </p:spPr>
        <p:txBody>
          <a:bodyPr/>
          <a:lstStyle/>
          <a:p>
            <a:pPr>
              <a:defRPr sz="3400">
                <a:solidFill>
                  <a:srgbClr val="94E3FE"/>
                </a:solidFill>
              </a:defRPr>
            </a:pPr>
            <a:r>
              <a:rPr i="1"/>
              <a:t>Circumcision was never intended to be a mere religious ritual</a:t>
            </a:r>
            <a:r>
              <a:t>. God told the Jews to circumcise their hearts (De. 10:16; Jer. 4:4). </a:t>
            </a: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 name="Many Jews had circumcised hearts, including Abraham, Deborah, Hannah, Samuel, David, and Jeremiah. They sincerely believed in God and loved God and His Word from the heart. This is the true Jew as God intended him to be. See Romans 2:28-29."/>
          <p:cNvSpPr txBox="1">
            <a:spLocks noGrp="1"/>
          </p:cNvSpPr>
          <p:nvPr>
            <p:ph type="body" sz="half" idx="1"/>
          </p:nvPr>
        </p:nvSpPr>
        <p:spPr>
          <a:xfrm>
            <a:off x="1013744" y="1298939"/>
            <a:ext cx="4771512" cy="7506546"/>
          </a:xfrm>
          <a:prstGeom prst="rect">
            <a:avLst/>
          </a:prstGeom>
        </p:spPr>
        <p:txBody>
          <a:bodyPr/>
          <a:lstStyle>
            <a:lvl1pPr>
              <a:defRPr sz="3400">
                <a:solidFill>
                  <a:srgbClr val="94E3FE"/>
                </a:solidFill>
              </a:defRPr>
            </a:lvl1pPr>
          </a:lstStyle>
          <a:p>
            <a:r>
              <a:t>Many Jews had circumcised hearts, including Abraham, Deborah, Hannah, Samuel, David, and Jeremiah. They sincerely believed in God and loved God and His Word from the heart. This is the true Jew as God intended him to be. See Romans 2:28-29. </a:t>
            </a:r>
          </a:p>
        </p:txBody>
      </p:sp>
      <p:grpSp>
        <p:nvGrpSpPr>
          <p:cNvPr id="864" name="412220-2.jpg"/>
          <p:cNvGrpSpPr/>
          <p:nvPr/>
        </p:nvGrpSpPr>
        <p:grpSpPr>
          <a:xfrm>
            <a:off x="6516035" y="1228473"/>
            <a:ext cx="5484530" cy="7005434"/>
            <a:chOff x="0" y="0"/>
            <a:chExt cx="5484529" cy="7005432"/>
          </a:xfrm>
        </p:grpSpPr>
        <p:pic>
          <p:nvPicPr>
            <p:cNvPr id="863" name="412220-2.jpg" descr="412220-2.jpg"/>
            <p:cNvPicPr>
              <a:picLocks noChangeAspect="1"/>
            </p:cNvPicPr>
            <p:nvPr/>
          </p:nvPicPr>
          <p:blipFill>
            <a:blip r:embed="rId2"/>
            <a:srcRect l="36827" r="4675"/>
            <a:stretch>
              <a:fillRect/>
            </a:stretch>
          </p:blipFill>
          <p:spPr>
            <a:xfrm>
              <a:off x="76200" y="63500"/>
              <a:ext cx="5344830" cy="6865733"/>
            </a:xfrm>
            <a:prstGeom prst="rect">
              <a:avLst/>
            </a:prstGeom>
            <a:ln>
              <a:noFill/>
            </a:ln>
            <a:effectLst/>
          </p:spPr>
        </p:pic>
        <p:pic>
          <p:nvPicPr>
            <p:cNvPr id="862" name="412220-2.jpg" descr="412220-2.jpg"/>
            <p:cNvPicPr>
              <a:picLocks/>
            </p:cNvPicPr>
            <p:nvPr/>
          </p:nvPicPr>
          <p:blipFill>
            <a:blip r:embed="rId3"/>
            <a:stretch>
              <a:fillRect/>
            </a:stretch>
          </p:blipFill>
          <p:spPr>
            <a:xfrm>
              <a:off x="-1" y="0"/>
              <a:ext cx="5484531" cy="7005433"/>
            </a:xfrm>
            <a:prstGeom prst="rect">
              <a:avLst/>
            </a:prstGeom>
            <a:effectLst/>
          </p:spPr>
        </p:pic>
      </p:gr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 name="New Testament believers are not obligated to be circumcised (1 Co. 7:18-19).…"/>
          <p:cNvSpPr txBox="1">
            <a:spLocks noGrp="1"/>
          </p:cNvSpPr>
          <p:nvPr>
            <p:ph type="body" sz="half" idx="1"/>
          </p:nvPr>
        </p:nvSpPr>
        <p:spPr>
          <a:xfrm>
            <a:off x="1166144" y="1298939"/>
            <a:ext cx="4644314" cy="6864501"/>
          </a:xfrm>
          <a:prstGeom prst="rect">
            <a:avLst/>
          </a:prstGeom>
        </p:spPr>
        <p:txBody>
          <a:bodyPr/>
          <a:lstStyle/>
          <a:p>
            <a:pPr>
              <a:defRPr sz="3400">
                <a:solidFill>
                  <a:srgbClr val="94E3FE"/>
                </a:solidFill>
              </a:defRPr>
            </a:pPr>
            <a:r>
              <a:rPr i="1"/>
              <a:t>New Testament believers are not obligated to be circumcised</a:t>
            </a:r>
            <a:r>
              <a:t> (1 Co. 7:18-19). </a:t>
            </a:r>
          </a:p>
          <a:p>
            <a:pPr>
              <a:defRPr sz="3400">
                <a:solidFill>
                  <a:srgbClr val="94E3FE"/>
                </a:solidFill>
              </a:defRPr>
            </a:pPr>
            <a:endParaRPr/>
          </a:p>
          <a:p>
            <a:pPr>
              <a:defRPr sz="3400">
                <a:solidFill>
                  <a:srgbClr val="94E3FE"/>
                </a:solidFill>
              </a:defRPr>
            </a:pPr>
            <a:r>
              <a:t>The idea that infant baptism has replaced circumcision has no basis in Scriputre.</a:t>
            </a:r>
          </a:p>
        </p:txBody>
      </p:sp>
      <p:grpSp>
        <p:nvGrpSpPr>
          <p:cNvPr id="869" name="412220-2.jpg"/>
          <p:cNvGrpSpPr/>
          <p:nvPr/>
        </p:nvGrpSpPr>
        <p:grpSpPr>
          <a:xfrm>
            <a:off x="6516035" y="1228473"/>
            <a:ext cx="5484530" cy="7005434"/>
            <a:chOff x="0" y="0"/>
            <a:chExt cx="5484529" cy="7005432"/>
          </a:xfrm>
        </p:grpSpPr>
        <p:pic>
          <p:nvPicPr>
            <p:cNvPr id="868" name="412220-2.jpg" descr="412220-2.jpg"/>
            <p:cNvPicPr>
              <a:picLocks noChangeAspect="1"/>
            </p:cNvPicPr>
            <p:nvPr/>
          </p:nvPicPr>
          <p:blipFill>
            <a:blip r:embed="rId2"/>
            <a:srcRect l="36827" r="4675"/>
            <a:stretch>
              <a:fillRect/>
            </a:stretch>
          </p:blipFill>
          <p:spPr>
            <a:xfrm>
              <a:off x="76200" y="63500"/>
              <a:ext cx="5344830" cy="6865733"/>
            </a:xfrm>
            <a:prstGeom prst="rect">
              <a:avLst/>
            </a:prstGeom>
            <a:ln>
              <a:noFill/>
            </a:ln>
            <a:effectLst/>
          </p:spPr>
        </p:pic>
        <p:pic>
          <p:nvPicPr>
            <p:cNvPr id="867" name="412220-2.jpg" descr="412220-2.jpg"/>
            <p:cNvPicPr>
              <a:picLocks/>
            </p:cNvPicPr>
            <p:nvPr/>
          </p:nvPicPr>
          <p:blipFill>
            <a:blip r:embed="rId3"/>
            <a:stretch>
              <a:fillRect/>
            </a:stretch>
          </p:blipFill>
          <p:spPr>
            <a:xfrm>
              <a:off x="-1" y="0"/>
              <a:ext cx="5484531" cy="7005433"/>
            </a:xfrm>
            <a:prstGeom prst="rect">
              <a:avLst/>
            </a:prstGeom>
            <a:effectLst/>
          </p:spPr>
        </p:pic>
      </p:gr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 name="The reality of circumcision will happen to Israel as a nation when Christ returns (De. 30:6)."/>
          <p:cNvSpPr txBox="1">
            <a:spLocks noGrp="1"/>
          </p:cNvSpPr>
          <p:nvPr>
            <p:ph type="body" sz="half" idx="1"/>
          </p:nvPr>
        </p:nvSpPr>
        <p:spPr>
          <a:xfrm>
            <a:off x="734344" y="1298939"/>
            <a:ext cx="4644314" cy="6864501"/>
          </a:xfrm>
          <a:prstGeom prst="rect">
            <a:avLst/>
          </a:prstGeom>
        </p:spPr>
        <p:txBody>
          <a:bodyPr/>
          <a:lstStyle>
            <a:lvl1pPr>
              <a:defRPr sz="3400">
                <a:solidFill>
                  <a:srgbClr val="94E3FE"/>
                </a:solidFill>
              </a:defRPr>
            </a:lvl1pPr>
          </a:lstStyle>
          <a:p>
            <a:r>
              <a:t>The reality of circumcision will happen to Israel as a nation when Christ returns (De. 30:6).</a:t>
            </a:r>
          </a:p>
        </p:txBody>
      </p:sp>
      <p:grpSp>
        <p:nvGrpSpPr>
          <p:cNvPr id="874" name="iu.jpeg"/>
          <p:cNvGrpSpPr/>
          <p:nvPr/>
        </p:nvGrpSpPr>
        <p:grpSpPr>
          <a:xfrm>
            <a:off x="5765215" y="545643"/>
            <a:ext cx="6352131" cy="8687714"/>
            <a:chOff x="0" y="0"/>
            <a:chExt cx="6352130" cy="8687713"/>
          </a:xfrm>
        </p:grpSpPr>
        <p:pic>
          <p:nvPicPr>
            <p:cNvPr id="873" name="iu.jpeg" descr="iu.jpeg"/>
            <p:cNvPicPr>
              <a:picLocks noChangeAspect="1"/>
            </p:cNvPicPr>
            <p:nvPr/>
          </p:nvPicPr>
          <p:blipFill>
            <a:blip r:embed="rId2"/>
            <a:srcRect l="24025" r="27475"/>
            <a:stretch>
              <a:fillRect/>
            </a:stretch>
          </p:blipFill>
          <p:spPr>
            <a:xfrm>
              <a:off x="76200" y="63499"/>
              <a:ext cx="6212431" cy="8548015"/>
            </a:xfrm>
            <a:prstGeom prst="rect">
              <a:avLst/>
            </a:prstGeom>
            <a:ln>
              <a:noFill/>
            </a:ln>
            <a:effectLst/>
          </p:spPr>
        </p:pic>
        <p:pic>
          <p:nvPicPr>
            <p:cNvPr id="872" name="iu.jpeg" descr="iu.jpeg"/>
            <p:cNvPicPr>
              <a:picLocks/>
            </p:cNvPicPr>
            <p:nvPr/>
          </p:nvPicPr>
          <p:blipFill>
            <a:blip r:embed="rId3"/>
            <a:stretch>
              <a:fillRect/>
            </a:stretch>
          </p:blipFill>
          <p:spPr>
            <a:xfrm>
              <a:off x="0" y="0"/>
              <a:ext cx="6352131" cy="8687714"/>
            </a:xfrm>
            <a:prstGeom prst="rect">
              <a:avLst/>
            </a:prstGeom>
            <a:effectLst/>
          </p:spPr>
        </p:pic>
      </p:gr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 name="No one has ever been saved by circumcision (Ga. 6:15). The Jews perverted the doctrine of circumcision and made it into a saving ritual, believing that all who were circumcised in the flesh were saved. This is what false Christians have done with baptism"/>
          <p:cNvSpPr txBox="1">
            <a:spLocks noGrp="1"/>
          </p:cNvSpPr>
          <p:nvPr>
            <p:ph type="body" sz="half" idx="1"/>
          </p:nvPr>
        </p:nvSpPr>
        <p:spPr>
          <a:xfrm>
            <a:off x="1039144" y="1324339"/>
            <a:ext cx="5021643" cy="7848929"/>
          </a:xfrm>
          <a:prstGeom prst="rect">
            <a:avLst/>
          </a:prstGeom>
        </p:spPr>
        <p:txBody>
          <a:bodyPr/>
          <a:lstStyle/>
          <a:p>
            <a:pPr>
              <a:defRPr sz="3400">
                <a:solidFill>
                  <a:srgbClr val="94E3FE"/>
                </a:solidFill>
              </a:defRPr>
            </a:pPr>
            <a:r>
              <a:rPr i="1"/>
              <a:t>No one has ever been saved by circumcision</a:t>
            </a:r>
            <a:r>
              <a:t> (Ga. 6:15). The Jews perverted the doctrine of circumcision and made it into a saving ritual, believing that all who were circumcised in the flesh were saved. This is what false Christians have done with baptism and the Lord’s Supper. </a:t>
            </a:r>
          </a:p>
        </p:txBody>
      </p:sp>
      <p:grpSp>
        <p:nvGrpSpPr>
          <p:cNvPr id="879" name="412220-2.jpg"/>
          <p:cNvGrpSpPr/>
          <p:nvPr/>
        </p:nvGrpSpPr>
        <p:grpSpPr>
          <a:xfrm>
            <a:off x="6516035" y="1228473"/>
            <a:ext cx="5484530" cy="7005434"/>
            <a:chOff x="0" y="0"/>
            <a:chExt cx="5484529" cy="7005432"/>
          </a:xfrm>
        </p:grpSpPr>
        <p:pic>
          <p:nvPicPr>
            <p:cNvPr id="878" name="412220-2.jpg" descr="412220-2.jpg"/>
            <p:cNvPicPr>
              <a:picLocks noChangeAspect="1"/>
            </p:cNvPicPr>
            <p:nvPr/>
          </p:nvPicPr>
          <p:blipFill>
            <a:blip r:embed="rId2"/>
            <a:srcRect l="36827" r="4675"/>
            <a:stretch>
              <a:fillRect/>
            </a:stretch>
          </p:blipFill>
          <p:spPr>
            <a:xfrm>
              <a:off x="76200" y="63500"/>
              <a:ext cx="5344830" cy="6865733"/>
            </a:xfrm>
            <a:prstGeom prst="rect">
              <a:avLst/>
            </a:prstGeom>
            <a:ln>
              <a:noFill/>
            </a:ln>
            <a:effectLst/>
          </p:spPr>
        </p:pic>
        <p:pic>
          <p:nvPicPr>
            <p:cNvPr id="877" name="412220-2.jpg" descr="412220-2.jpg"/>
            <p:cNvPicPr>
              <a:picLocks/>
            </p:cNvPicPr>
            <p:nvPr/>
          </p:nvPicPr>
          <p:blipFill>
            <a:blip r:embed="rId3"/>
            <a:stretch>
              <a:fillRect/>
            </a:stretch>
          </p:blipFill>
          <p:spPr>
            <a:xfrm>
              <a:off x="-1" y="0"/>
              <a:ext cx="5484531" cy="7005433"/>
            </a:xfrm>
            <a:prstGeom prst="rect">
              <a:avLst/>
            </a:prstGeom>
            <a:effectLst/>
          </p:spPr>
        </p:pic>
      </p:gr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 name="God changed Abram’s name (Ge. 17:5) from Abram (“exalted father”) to Abraham (“father of a multitude”).…"/>
          <p:cNvSpPr txBox="1">
            <a:spLocks noGrp="1"/>
          </p:cNvSpPr>
          <p:nvPr>
            <p:ph type="body" sz="half" idx="1"/>
          </p:nvPr>
        </p:nvSpPr>
        <p:spPr>
          <a:xfrm>
            <a:off x="734344" y="1298939"/>
            <a:ext cx="4644314" cy="6864501"/>
          </a:xfrm>
          <a:prstGeom prst="rect">
            <a:avLst/>
          </a:prstGeom>
        </p:spPr>
        <p:txBody>
          <a:bodyPr/>
          <a:lstStyle/>
          <a:p>
            <a:pPr>
              <a:defRPr sz="3400">
                <a:solidFill>
                  <a:srgbClr val="94E3FE"/>
                </a:solidFill>
              </a:defRPr>
            </a:pPr>
            <a:r>
              <a:t>God changed Abram’s name (Ge. 17:5) from </a:t>
            </a:r>
            <a:r>
              <a:rPr i="1"/>
              <a:t>Abram</a:t>
            </a:r>
            <a:r>
              <a:t> (“exalted father”) to </a:t>
            </a:r>
            <a:r>
              <a:rPr i="1"/>
              <a:t>Abraham</a:t>
            </a:r>
            <a:r>
              <a:t> (“father of a multitude”). </a:t>
            </a:r>
          </a:p>
          <a:p>
            <a:pPr>
              <a:defRPr sz="3400">
                <a:solidFill>
                  <a:srgbClr val="94E3FE"/>
                </a:solidFill>
              </a:defRPr>
            </a:pPr>
            <a:endParaRPr/>
          </a:p>
          <a:p>
            <a:pPr>
              <a:defRPr sz="3400">
                <a:solidFill>
                  <a:srgbClr val="94E3FE"/>
                </a:solidFill>
              </a:defRPr>
            </a:pPr>
            <a:r>
              <a:t>God changed Sarai’s name (Ge. 17:15) from </a:t>
            </a:r>
            <a:r>
              <a:rPr i="1"/>
              <a:t>Sarai</a:t>
            </a:r>
            <a:r>
              <a:t> (“my princess”) to </a:t>
            </a:r>
            <a:r>
              <a:rPr i="1"/>
              <a:t>Sarah</a:t>
            </a:r>
            <a:r>
              <a:t> (“princess”). </a:t>
            </a:r>
          </a:p>
        </p:txBody>
      </p:sp>
      <p:grpSp>
        <p:nvGrpSpPr>
          <p:cNvPr id="884" name="ancient highways - Version 2.jpg"/>
          <p:cNvGrpSpPr/>
          <p:nvPr/>
        </p:nvGrpSpPr>
        <p:grpSpPr>
          <a:xfrm>
            <a:off x="5765215" y="545643"/>
            <a:ext cx="6794150" cy="8687714"/>
            <a:chOff x="0" y="0"/>
            <a:chExt cx="6794149" cy="8687713"/>
          </a:xfrm>
        </p:grpSpPr>
        <p:pic>
          <p:nvPicPr>
            <p:cNvPr id="883" name="ancient highways - Version 2.jpg" descr="ancient highways - Version 2.jpg"/>
            <p:cNvPicPr>
              <a:picLocks noChangeAspect="1"/>
            </p:cNvPicPr>
            <p:nvPr/>
          </p:nvPicPr>
          <p:blipFill>
            <a:blip r:embed="rId2"/>
            <a:srcRect l="2343" t="34427" r="25359"/>
            <a:stretch>
              <a:fillRect/>
            </a:stretch>
          </p:blipFill>
          <p:spPr>
            <a:xfrm>
              <a:off x="76200" y="63500"/>
              <a:ext cx="6654450" cy="8456890"/>
            </a:xfrm>
            <a:prstGeom prst="rect">
              <a:avLst/>
            </a:prstGeom>
            <a:ln>
              <a:noFill/>
            </a:ln>
            <a:effectLst/>
          </p:spPr>
        </p:pic>
        <p:pic>
          <p:nvPicPr>
            <p:cNvPr id="882" name="ancient highways - Version 2.jpg" descr="ancient highways - Version 2.jpg"/>
            <p:cNvPicPr>
              <a:picLocks/>
            </p:cNvPicPr>
            <p:nvPr/>
          </p:nvPicPr>
          <p:blipFill>
            <a:blip r:embed="rId3"/>
            <a:stretch>
              <a:fillRect/>
            </a:stretch>
          </p:blipFill>
          <p:spPr>
            <a:xfrm>
              <a:off x="0" y="0"/>
              <a:ext cx="6794150" cy="8687714"/>
            </a:xfrm>
            <a:prstGeom prst="rect">
              <a:avLst/>
            </a:prstGeom>
            <a:effectLst/>
          </p:spPr>
        </p:pic>
      </p:grpSp>
      <p:sp>
        <p:nvSpPr>
          <p:cNvPr id="885" name="hebron"/>
          <p:cNvSpPr txBox="1"/>
          <p:nvPr/>
        </p:nvSpPr>
        <p:spPr>
          <a:xfrm>
            <a:off x="8952294" y="4827292"/>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 name="GOD JUDGES SODOM AND GOMORRAH…"/>
          <p:cNvSpPr txBox="1">
            <a:spLocks noGrp="1"/>
          </p:cNvSpPr>
          <p:nvPr>
            <p:ph type="body" sz="half" idx="1"/>
          </p:nvPr>
        </p:nvSpPr>
        <p:spPr>
          <a:xfrm>
            <a:off x="785144" y="1027750"/>
            <a:ext cx="4844772" cy="8483601"/>
          </a:xfrm>
          <a:prstGeom prst="rect">
            <a:avLst/>
          </a:prstGeom>
        </p:spPr>
        <p:txBody>
          <a:bodyPr/>
          <a:lstStyle/>
          <a:p>
            <a:pPr>
              <a:defRPr sz="3200">
                <a:solidFill>
                  <a:srgbClr val="FFFFFF"/>
                </a:solidFill>
              </a:defRPr>
            </a:pPr>
            <a:r>
              <a:t>GOD JUDGES SODOM AND GOMORRAH</a:t>
            </a:r>
          </a:p>
          <a:p>
            <a:pPr>
              <a:defRPr sz="3200">
                <a:solidFill>
                  <a:srgbClr val="94E3FE"/>
                </a:solidFill>
              </a:defRPr>
            </a:pPr>
            <a:endParaRPr/>
          </a:p>
          <a:p>
            <a:pPr>
              <a:defRPr sz="3400">
                <a:solidFill>
                  <a:srgbClr val="94E3FE"/>
                </a:solidFill>
              </a:defRPr>
            </a:pPr>
            <a:r>
              <a:t>At Hebron, God visited Abraham with two angels on the way to Sodom (Ge. 18).</a:t>
            </a:r>
          </a:p>
        </p:txBody>
      </p:sp>
      <p:grpSp>
        <p:nvGrpSpPr>
          <p:cNvPr id="890" name="ancient highways - Version 2.jpg"/>
          <p:cNvGrpSpPr/>
          <p:nvPr/>
        </p:nvGrpSpPr>
        <p:grpSpPr>
          <a:xfrm>
            <a:off x="7647451" y="584512"/>
            <a:ext cx="4736671" cy="5203141"/>
            <a:chOff x="0" y="0"/>
            <a:chExt cx="4736670" cy="5203140"/>
          </a:xfrm>
        </p:grpSpPr>
        <p:pic>
          <p:nvPicPr>
            <p:cNvPr id="889" name="ancient highways - Version 2.jpg" descr="ancient highways - Version 2.jpg"/>
            <p:cNvPicPr>
              <a:picLocks noChangeAspect="1"/>
            </p:cNvPicPr>
            <p:nvPr/>
          </p:nvPicPr>
          <p:blipFill>
            <a:blip r:embed="rId2"/>
            <a:srcRect l="37982" t="49458" r="12074" b="11280"/>
            <a:stretch>
              <a:fillRect/>
            </a:stretch>
          </p:blipFill>
          <p:spPr>
            <a:xfrm>
              <a:off x="76200" y="63500"/>
              <a:ext cx="4596971" cy="5063441"/>
            </a:xfrm>
            <a:prstGeom prst="rect">
              <a:avLst/>
            </a:prstGeom>
            <a:ln>
              <a:noFill/>
            </a:ln>
            <a:effectLst/>
          </p:spPr>
        </p:pic>
        <p:pic>
          <p:nvPicPr>
            <p:cNvPr id="888" name="ancient highways - Version 2.jpg" descr="ancient highways - Version 2.jpg"/>
            <p:cNvPicPr>
              <a:picLocks/>
            </p:cNvPicPr>
            <p:nvPr/>
          </p:nvPicPr>
          <p:blipFill>
            <a:blip r:embed="rId3"/>
            <a:stretch>
              <a:fillRect/>
            </a:stretch>
          </p:blipFill>
          <p:spPr>
            <a:xfrm>
              <a:off x="-1" y="0"/>
              <a:ext cx="4736672" cy="5203141"/>
            </a:xfrm>
            <a:prstGeom prst="rect">
              <a:avLst/>
            </a:prstGeom>
            <a:effectLst/>
          </p:spPr>
        </p:pic>
      </p:grpSp>
      <p:sp>
        <p:nvSpPr>
          <p:cNvPr id="891" name="hebron"/>
          <p:cNvSpPr txBox="1"/>
          <p:nvPr/>
        </p:nvSpPr>
        <p:spPr>
          <a:xfrm>
            <a:off x="7655766" y="3060048"/>
            <a:ext cx="23470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 </a:t>
            </a:r>
          </a:p>
        </p:txBody>
      </p:sp>
      <p:sp>
        <p:nvSpPr>
          <p:cNvPr id="892" name="sodom"/>
          <p:cNvSpPr txBox="1"/>
          <p:nvPr/>
        </p:nvSpPr>
        <p:spPr>
          <a:xfrm>
            <a:off x="10096903" y="1656638"/>
            <a:ext cx="234704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sodom</a:t>
            </a:r>
          </a:p>
        </p:txBody>
      </p:sp>
      <p:grpSp>
        <p:nvGrpSpPr>
          <p:cNvPr id="895" name="www-St-Takla-org--Abraham-Entertaining-Angels.jpeg"/>
          <p:cNvGrpSpPr/>
          <p:nvPr/>
        </p:nvGrpSpPr>
        <p:grpSpPr>
          <a:xfrm rot="21445602">
            <a:off x="5473278" y="3764271"/>
            <a:ext cx="4448877" cy="5203142"/>
            <a:chOff x="0" y="0"/>
            <a:chExt cx="4448876" cy="5203140"/>
          </a:xfrm>
        </p:grpSpPr>
        <p:pic>
          <p:nvPicPr>
            <p:cNvPr id="894" name="www-St-Takla-org--Abraham-Entertaining-Angels.jpeg" descr="www-St-Takla-org--Abraham-Entertaining-Angels.jpeg"/>
            <p:cNvPicPr>
              <a:picLocks noChangeAspect="1"/>
            </p:cNvPicPr>
            <p:nvPr/>
          </p:nvPicPr>
          <p:blipFill>
            <a:blip r:embed="rId4"/>
            <a:srcRect l="37396" t="1339" r="10351" b="1339"/>
            <a:stretch>
              <a:fillRect/>
            </a:stretch>
          </p:blipFill>
          <p:spPr>
            <a:xfrm>
              <a:off x="76200" y="63500"/>
              <a:ext cx="4309177" cy="5063441"/>
            </a:xfrm>
            <a:prstGeom prst="rect">
              <a:avLst/>
            </a:prstGeom>
            <a:ln>
              <a:noFill/>
            </a:ln>
            <a:effectLst/>
          </p:spPr>
        </p:pic>
        <p:pic>
          <p:nvPicPr>
            <p:cNvPr id="893" name="www-St-Takla-org--Abraham-Entertaining-Angels.jpeg" descr="www-St-Takla-org--Abraham-Entertaining-Angels.jpeg"/>
            <p:cNvPicPr>
              <a:picLocks/>
            </p:cNvPicPr>
            <p:nvPr/>
          </p:nvPicPr>
          <p:blipFill>
            <a:blip r:embed="rId5"/>
            <a:stretch>
              <a:fillRect/>
            </a:stretch>
          </p:blipFill>
          <p:spPr>
            <a:xfrm>
              <a:off x="-1" y="0"/>
              <a:ext cx="4448878" cy="5203142"/>
            </a:xfrm>
            <a:prstGeom prst="rect">
              <a:avLst/>
            </a:prstGeom>
            <a:effectLst/>
          </p:spPr>
        </p:pic>
      </p:gr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God told Abraham and Sarah that He would soon give them the son (Ge. 18:9-15)."/>
          <p:cNvSpPr txBox="1">
            <a:spLocks noGrp="1"/>
          </p:cNvSpPr>
          <p:nvPr>
            <p:ph type="body" sz="quarter" idx="1"/>
          </p:nvPr>
        </p:nvSpPr>
        <p:spPr>
          <a:xfrm>
            <a:off x="1882716" y="6905698"/>
            <a:ext cx="9239368" cy="2400202"/>
          </a:xfrm>
          <a:prstGeom prst="rect">
            <a:avLst/>
          </a:prstGeom>
        </p:spPr>
        <p:txBody>
          <a:bodyPr/>
          <a:lstStyle>
            <a:lvl1pPr algn="ctr">
              <a:defRPr sz="3400">
                <a:solidFill>
                  <a:srgbClr val="94E3FE"/>
                </a:solidFill>
              </a:defRPr>
            </a:lvl1pPr>
          </a:lstStyle>
          <a:p>
            <a:r>
              <a:t>God told Abraham and Sarah that He would soon give them the son (Ge. 18:9-15). </a:t>
            </a:r>
          </a:p>
        </p:txBody>
      </p:sp>
      <p:pic>
        <p:nvPicPr>
          <p:cNvPr id="898" name="07aa1137ca4c6c54ea0298c4eca9c8cd.jpg" descr="07aa1137ca4c6c54ea0298c4eca9c8cd.jpg"/>
          <p:cNvPicPr>
            <a:picLocks noChangeAspect="1"/>
          </p:cNvPicPr>
          <p:nvPr/>
        </p:nvPicPr>
        <p:blipFill>
          <a:blip r:embed="rId2"/>
          <a:srcRect l="11428"/>
          <a:stretch>
            <a:fillRect/>
          </a:stretch>
        </p:blipFill>
        <p:spPr>
          <a:xfrm>
            <a:off x="1317029" y="880169"/>
            <a:ext cx="10370605" cy="5854351"/>
          </a:xfrm>
          <a:prstGeom prst="rect">
            <a:avLst/>
          </a:prstGeom>
          <a:ln w="12700">
            <a:miter lim="400000"/>
          </a:ln>
        </p:spPr>
      </p:pic>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 name="God revealed that He was going to judge Sodom and Gomorrah (Ge. 18:20-21). The sin of these cities was great (“their sin is very grievous,” Ge. 18:20)."/>
          <p:cNvSpPr txBox="1">
            <a:spLocks noGrp="1"/>
          </p:cNvSpPr>
          <p:nvPr>
            <p:ph type="body" sz="quarter" idx="1"/>
          </p:nvPr>
        </p:nvSpPr>
        <p:spPr>
          <a:xfrm>
            <a:off x="1441775" y="1199199"/>
            <a:ext cx="4291758" cy="5794441"/>
          </a:xfrm>
          <a:prstGeom prst="rect">
            <a:avLst/>
          </a:prstGeom>
        </p:spPr>
        <p:txBody>
          <a:bodyPr/>
          <a:lstStyle>
            <a:lvl1pPr>
              <a:defRPr sz="3400">
                <a:solidFill>
                  <a:srgbClr val="94E3FE"/>
                </a:solidFill>
              </a:defRPr>
            </a:lvl1pPr>
          </a:lstStyle>
          <a:p>
            <a:r>
              <a:t>God revealed that He was going to judge Sodom and Gomorrah (Ge. 18:20-21). The sin of these cities was great (“their sin is very grievous,” Ge. 18:20). </a:t>
            </a:r>
          </a:p>
        </p:txBody>
      </p:sp>
      <p:grpSp>
        <p:nvGrpSpPr>
          <p:cNvPr id="903" name="ancient highways - Version 2.jpg"/>
          <p:cNvGrpSpPr/>
          <p:nvPr/>
        </p:nvGrpSpPr>
        <p:grpSpPr>
          <a:xfrm>
            <a:off x="6981463" y="1187789"/>
            <a:ext cx="5198529" cy="7686981"/>
            <a:chOff x="0" y="0"/>
            <a:chExt cx="5198527" cy="7686980"/>
          </a:xfrm>
        </p:grpSpPr>
        <p:pic>
          <p:nvPicPr>
            <p:cNvPr id="902" name="ancient highways - Version 2.jpg" descr="ancient highways - Version 2.jpg"/>
            <p:cNvPicPr>
              <a:picLocks noChangeAspect="1"/>
            </p:cNvPicPr>
            <p:nvPr/>
          </p:nvPicPr>
          <p:blipFill>
            <a:blip r:embed="rId2"/>
            <a:srcRect l="38402" t="39011" r="6635" b="2468"/>
            <a:stretch>
              <a:fillRect/>
            </a:stretch>
          </p:blipFill>
          <p:spPr>
            <a:xfrm>
              <a:off x="76200" y="63500"/>
              <a:ext cx="5058828" cy="7547281"/>
            </a:xfrm>
            <a:prstGeom prst="rect">
              <a:avLst/>
            </a:prstGeom>
            <a:ln>
              <a:noFill/>
            </a:ln>
            <a:effectLst/>
          </p:spPr>
        </p:pic>
        <p:pic>
          <p:nvPicPr>
            <p:cNvPr id="901" name="ancient highways - Version 2.jpg" descr="ancient highways - Version 2.jpg"/>
            <p:cNvPicPr>
              <a:picLocks/>
            </p:cNvPicPr>
            <p:nvPr/>
          </p:nvPicPr>
          <p:blipFill>
            <a:blip r:embed="rId3"/>
            <a:stretch>
              <a:fillRect/>
            </a:stretch>
          </p:blipFill>
          <p:spPr>
            <a:xfrm>
              <a:off x="-1" y="-1"/>
              <a:ext cx="5198529" cy="7686982"/>
            </a:xfrm>
            <a:prstGeom prst="rect">
              <a:avLst/>
            </a:prstGeom>
            <a:effectLst/>
          </p:spPr>
        </p:pic>
      </p:grpSp>
      <p:sp>
        <p:nvSpPr>
          <p:cNvPr id="904" name="hebron…"/>
          <p:cNvSpPr txBox="1"/>
          <p:nvPr/>
        </p:nvSpPr>
        <p:spPr>
          <a:xfrm>
            <a:off x="6951078" y="4775763"/>
            <a:ext cx="2347045"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a:solidFill>
                  <a:srgbClr val="000000"/>
                </a:solidFill>
              </a:defRPr>
            </a:pPr>
            <a:r>
              <a:t>hebron </a:t>
            </a:r>
          </a:p>
          <a:p>
            <a:pPr>
              <a:defRPr>
                <a:solidFill>
                  <a:srgbClr val="000000"/>
                </a:solidFill>
              </a:defRPr>
            </a:pPr>
            <a:r>
              <a:t>(mamre)</a:t>
            </a:r>
          </a:p>
        </p:txBody>
      </p:sp>
      <p:sp>
        <p:nvSpPr>
          <p:cNvPr id="905" name="sodom"/>
          <p:cNvSpPr txBox="1"/>
          <p:nvPr/>
        </p:nvSpPr>
        <p:spPr>
          <a:xfrm>
            <a:off x="9392215" y="3607304"/>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sodom</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 name="All sin is sin but not all sin has the same repercussions in this world. Homosexuality is a special sin because it perverts man’s very nature, leads to greater and greater moral perversity, destroys the institution of marriage, and ruins the very foundat"/>
          <p:cNvSpPr txBox="1">
            <a:spLocks noGrp="1"/>
          </p:cNvSpPr>
          <p:nvPr>
            <p:ph type="body" sz="half" idx="1"/>
          </p:nvPr>
        </p:nvSpPr>
        <p:spPr>
          <a:xfrm>
            <a:off x="734344" y="1103950"/>
            <a:ext cx="4844772" cy="8483601"/>
          </a:xfrm>
          <a:prstGeom prst="rect">
            <a:avLst/>
          </a:prstGeom>
        </p:spPr>
        <p:txBody>
          <a:bodyPr/>
          <a:lstStyle>
            <a:lvl1pPr>
              <a:defRPr sz="3200">
                <a:solidFill>
                  <a:srgbClr val="94E3FE"/>
                </a:solidFill>
              </a:defRPr>
            </a:lvl1pPr>
          </a:lstStyle>
          <a:p>
            <a:r>
              <a:t>All sin is sin but not all sin has the same repercussions in this world. Homosexuality is a special sin because it perverts man’s very nature, leads to greater and greater moral perversity, destroys the institution of marriage, and ruins the very foundation of a moral society. See Romans 1:26-27.</a:t>
            </a:r>
          </a:p>
        </p:txBody>
      </p:sp>
      <p:pic>
        <p:nvPicPr>
          <p:cNvPr id="908" name="sodom-1.jpg" descr="sodom-1.jpg"/>
          <p:cNvPicPr>
            <a:picLocks noChangeAspect="1"/>
          </p:cNvPicPr>
          <p:nvPr/>
        </p:nvPicPr>
        <p:blipFill>
          <a:blip r:embed="rId2"/>
          <a:srcRect r="51079"/>
          <a:stretch>
            <a:fillRect/>
          </a:stretch>
        </p:blipFill>
        <p:spPr>
          <a:xfrm>
            <a:off x="6508253" y="1300559"/>
            <a:ext cx="5244605" cy="6031501"/>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 name="abraham pictorial.jpg" descr="abraham pictorial.jpg"/>
          <p:cNvPicPr>
            <a:picLocks noChangeAspect="1"/>
          </p:cNvPicPr>
          <p:nvPr/>
        </p:nvPicPr>
        <p:blipFill>
          <a:blip r:embed="rId2"/>
          <a:srcRect l="47432" t="31000" r="2593" b="19013"/>
          <a:stretch>
            <a:fillRect/>
          </a:stretch>
        </p:blipFill>
        <p:spPr>
          <a:xfrm>
            <a:off x="1217612" y="713766"/>
            <a:ext cx="10569504" cy="7174820"/>
          </a:xfrm>
          <a:prstGeom prst="rect">
            <a:avLst/>
          </a:prstGeom>
          <a:ln w="12700">
            <a:miter lim="400000"/>
          </a:ln>
        </p:spPr>
      </p:pic>
      <p:sp>
        <p:nvSpPr>
          <p:cNvPr id="369" name="Ships entered the Euphrates from the Persian Gulf and had commerce with Ur and Babylon"/>
          <p:cNvSpPr txBox="1">
            <a:spLocks noGrp="1"/>
          </p:cNvSpPr>
          <p:nvPr>
            <p:ph type="body" sz="quarter" idx="1"/>
          </p:nvPr>
        </p:nvSpPr>
        <p:spPr>
          <a:xfrm>
            <a:off x="1549400" y="8162776"/>
            <a:ext cx="9906000" cy="1587501"/>
          </a:xfrm>
          <a:prstGeom prst="rect">
            <a:avLst/>
          </a:prstGeom>
        </p:spPr>
        <p:txBody>
          <a:bodyPr/>
          <a:lstStyle>
            <a:lvl1pPr algn="ctr">
              <a:defRPr sz="3200">
                <a:solidFill>
                  <a:srgbClr val="94E3FE"/>
                </a:solidFill>
              </a:defRPr>
            </a:lvl1pPr>
          </a:lstStyle>
          <a:p>
            <a:r>
              <a:t>Ships entered the Euphrates from the Persian Gulf and had commerce with Ur and Babylon</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Abraham’s intercessory prayer (Ge. 18:23-32).…"/>
          <p:cNvSpPr txBox="1">
            <a:spLocks noGrp="1"/>
          </p:cNvSpPr>
          <p:nvPr>
            <p:ph type="body" sz="half" idx="1"/>
          </p:nvPr>
        </p:nvSpPr>
        <p:spPr>
          <a:xfrm>
            <a:off x="734344" y="1103950"/>
            <a:ext cx="5948112" cy="7854659"/>
          </a:xfrm>
          <a:prstGeom prst="rect">
            <a:avLst/>
          </a:prstGeom>
        </p:spPr>
        <p:txBody>
          <a:bodyPr/>
          <a:lstStyle/>
          <a:p>
            <a:pPr>
              <a:defRPr sz="3200">
                <a:solidFill>
                  <a:srgbClr val="94E3FE"/>
                </a:solidFill>
              </a:defRPr>
            </a:pPr>
            <a:r>
              <a:rPr>
                <a:solidFill>
                  <a:srgbClr val="FFFFFF"/>
                </a:solidFill>
              </a:rPr>
              <a:t>Abraham’s intercessory prayer</a:t>
            </a:r>
            <a:r>
              <a:t> (Ge. 18:23-32). </a:t>
            </a:r>
          </a:p>
          <a:p>
            <a:pPr>
              <a:defRPr sz="3200">
                <a:solidFill>
                  <a:srgbClr val="94E3FE"/>
                </a:solidFill>
              </a:defRPr>
            </a:pPr>
            <a:endParaRPr/>
          </a:p>
          <a:p>
            <a:pPr>
              <a:defRPr sz="3200">
                <a:solidFill>
                  <a:srgbClr val="94E3FE"/>
                </a:solidFill>
              </a:defRPr>
            </a:pPr>
            <a:r>
              <a:t>This is one of the most amazing prayers in the Bible. </a:t>
            </a:r>
            <a:r>
              <a:rPr i="1"/>
              <a:t>It was persistent</a:t>
            </a:r>
            <a:r>
              <a:t>. Abraham made six different petitions, beginning with 50 righteous and ending with 10. Jesus taught that persistence is one of the keys to answered prayer (Lu. 18:1-5). We should pray until God answers or God says stop. Compare 2 Corinthians 12:7-10.</a:t>
            </a:r>
          </a:p>
        </p:txBody>
      </p:sp>
      <p:grpSp>
        <p:nvGrpSpPr>
          <p:cNvPr id="913" name="ancient highways - Version 2.jpg"/>
          <p:cNvGrpSpPr/>
          <p:nvPr/>
        </p:nvGrpSpPr>
        <p:grpSpPr>
          <a:xfrm>
            <a:off x="6981463" y="1187789"/>
            <a:ext cx="5198529" cy="7686981"/>
            <a:chOff x="0" y="0"/>
            <a:chExt cx="5198527" cy="7686980"/>
          </a:xfrm>
        </p:grpSpPr>
        <p:pic>
          <p:nvPicPr>
            <p:cNvPr id="912" name="ancient highways - Version 2.jpg" descr="ancient highways - Version 2.jpg"/>
            <p:cNvPicPr>
              <a:picLocks noChangeAspect="1"/>
            </p:cNvPicPr>
            <p:nvPr/>
          </p:nvPicPr>
          <p:blipFill>
            <a:blip r:embed="rId2"/>
            <a:srcRect l="38402" t="39011" r="6635" b="2468"/>
            <a:stretch>
              <a:fillRect/>
            </a:stretch>
          </p:blipFill>
          <p:spPr>
            <a:xfrm>
              <a:off x="76200" y="63500"/>
              <a:ext cx="5058828" cy="7547281"/>
            </a:xfrm>
            <a:prstGeom prst="rect">
              <a:avLst/>
            </a:prstGeom>
            <a:ln>
              <a:noFill/>
            </a:ln>
            <a:effectLst/>
          </p:spPr>
        </p:pic>
        <p:pic>
          <p:nvPicPr>
            <p:cNvPr id="911" name="ancient highways - Version 2.jpg" descr="ancient highways - Version 2.jpg"/>
            <p:cNvPicPr>
              <a:picLocks/>
            </p:cNvPicPr>
            <p:nvPr/>
          </p:nvPicPr>
          <p:blipFill>
            <a:blip r:embed="rId3"/>
            <a:stretch>
              <a:fillRect/>
            </a:stretch>
          </p:blipFill>
          <p:spPr>
            <a:xfrm>
              <a:off x="-1" y="-1"/>
              <a:ext cx="5198529" cy="7686982"/>
            </a:xfrm>
            <a:prstGeom prst="rect">
              <a:avLst/>
            </a:prstGeom>
            <a:effectLst/>
          </p:spPr>
        </p:pic>
      </p:grpSp>
      <p:sp>
        <p:nvSpPr>
          <p:cNvPr id="914" name="hebron…"/>
          <p:cNvSpPr txBox="1"/>
          <p:nvPr/>
        </p:nvSpPr>
        <p:spPr>
          <a:xfrm>
            <a:off x="6951078" y="4775763"/>
            <a:ext cx="2347045"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a:solidFill>
                  <a:srgbClr val="000000"/>
                </a:solidFill>
              </a:defRPr>
            </a:pPr>
            <a:r>
              <a:t>hebron </a:t>
            </a:r>
          </a:p>
          <a:p>
            <a:pPr>
              <a:defRPr>
                <a:solidFill>
                  <a:srgbClr val="000000"/>
                </a:solidFill>
              </a:defRPr>
            </a:pPr>
            <a:r>
              <a:t>(mamre)</a:t>
            </a:r>
          </a:p>
        </p:txBody>
      </p:sp>
      <p:sp>
        <p:nvSpPr>
          <p:cNvPr id="915" name="sodom"/>
          <p:cNvSpPr txBox="1"/>
          <p:nvPr/>
        </p:nvSpPr>
        <p:spPr>
          <a:xfrm>
            <a:off x="9392215" y="3607304"/>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sodom</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 name="God devotes considerable space in the Scripture to the destruction of Sodom. There is an entire chapter on it. Sodom is mentioned 48 times in Scripture, nine times in the New Testament."/>
          <p:cNvSpPr txBox="1">
            <a:spLocks noGrp="1"/>
          </p:cNvSpPr>
          <p:nvPr>
            <p:ph type="body" sz="half" idx="1"/>
          </p:nvPr>
        </p:nvSpPr>
        <p:spPr>
          <a:xfrm>
            <a:off x="734344" y="1103950"/>
            <a:ext cx="5658399" cy="7854659"/>
          </a:xfrm>
          <a:prstGeom prst="rect">
            <a:avLst/>
          </a:prstGeom>
        </p:spPr>
        <p:txBody>
          <a:bodyPr/>
          <a:lstStyle>
            <a:lvl1pPr>
              <a:defRPr sz="3400">
                <a:solidFill>
                  <a:srgbClr val="94E3FE"/>
                </a:solidFill>
              </a:defRPr>
            </a:lvl1pPr>
          </a:lstStyle>
          <a:p>
            <a:r>
              <a:t>God devotes considerable space in the Scripture to the destruction of Sodom. There is an entire chapter on it. Sodom is mentioned 48 times in Scripture, nine times in the New Testament.</a:t>
            </a:r>
          </a:p>
        </p:txBody>
      </p:sp>
      <p:grpSp>
        <p:nvGrpSpPr>
          <p:cNvPr id="920" name="ancient highways - Version 2.jpg"/>
          <p:cNvGrpSpPr/>
          <p:nvPr/>
        </p:nvGrpSpPr>
        <p:grpSpPr>
          <a:xfrm>
            <a:off x="6981463" y="1187789"/>
            <a:ext cx="5198529" cy="7686981"/>
            <a:chOff x="0" y="0"/>
            <a:chExt cx="5198527" cy="7686980"/>
          </a:xfrm>
        </p:grpSpPr>
        <p:pic>
          <p:nvPicPr>
            <p:cNvPr id="919" name="ancient highways - Version 2.jpg" descr="ancient highways - Version 2.jpg"/>
            <p:cNvPicPr>
              <a:picLocks noChangeAspect="1"/>
            </p:cNvPicPr>
            <p:nvPr/>
          </p:nvPicPr>
          <p:blipFill>
            <a:blip r:embed="rId2"/>
            <a:srcRect l="38402" t="39011" r="6635" b="2468"/>
            <a:stretch>
              <a:fillRect/>
            </a:stretch>
          </p:blipFill>
          <p:spPr>
            <a:xfrm>
              <a:off x="76200" y="63500"/>
              <a:ext cx="5058828" cy="7547281"/>
            </a:xfrm>
            <a:prstGeom prst="rect">
              <a:avLst/>
            </a:prstGeom>
            <a:ln>
              <a:noFill/>
            </a:ln>
            <a:effectLst/>
          </p:spPr>
        </p:pic>
        <p:pic>
          <p:nvPicPr>
            <p:cNvPr id="918" name="ancient highways - Version 2.jpg" descr="ancient highways - Version 2.jpg"/>
            <p:cNvPicPr>
              <a:picLocks/>
            </p:cNvPicPr>
            <p:nvPr/>
          </p:nvPicPr>
          <p:blipFill>
            <a:blip r:embed="rId3"/>
            <a:stretch>
              <a:fillRect/>
            </a:stretch>
          </p:blipFill>
          <p:spPr>
            <a:xfrm>
              <a:off x="-1" y="-1"/>
              <a:ext cx="5198529" cy="7686982"/>
            </a:xfrm>
            <a:prstGeom prst="rect">
              <a:avLst/>
            </a:prstGeom>
            <a:effectLst/>
          </p:spPr>
        </p:pic>
      </p:grpSp>
      <p:sp>
        <p:nvSpPr>
          <p:cNvPr id="921" name="hebron…"/>
          <p:cNvSpPr txBox="1"/>
          <p:nvPr/>
        </p:nvSpPr>
        <p:spPr>
          <a:xfrm>
            <a:off x="6951078" y="4775763"/>
            <a:ext cx="2347045"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a:solidFill>
                  <a:srgbClr val="000000"/>
                </a:solidFill>
              </a:defRPr>
            </a:pPr>
            <a:r>
              <a:t>hebron </a:t>
            </a:r>
          </a:p>
          <a:p>
            <a:pPr>
              <a:defRPr>
                <a:solidFill>
                  <a:srgbClr val="000000"/>
                </a:solidFill>
              </a:defRPr>
            </a:pPr>
            <a:r>
              <a:t>(mamre)</a:t>
            </a:r>
          </a:p>
        </p:txBody>
      </p:sp>
      <p:sp>
        <p:nvSpPr>
          <p:cNvPr id="922" name="sodom"/>
          <p:cNvSpPr txBox="1"/>
          <p:nvPr/>
        </p:nvSpPr>
        <p:spPr>
          <a:xfrm>
            <a:off x="9392215" y="3607304"/>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sodom</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 name="Sodom and Gomorrah were located in “the plain of Jordan” north of the Dead Sea (Ge. 13:10). From Bethel Lot lifted up his eyes and saw the region to the east. Sodom and the other cities are called “cities of the plain” (Ge. 19:29)."/>
          <p:cNvSpPr txBox="1">
            <a:spLocks noGrp="1"/>
          </p:cNvSpPr>
          <p:nvPr>
            <p:ph type="body" sz="half" idx="1"/>
          </p:nvPr>
        </p:nvSpPr>
        <p:spPr>
          <a:xfrm>
            <a:off x="660400" y="723900"/>
            <a:ext cx="5181600" cy="7413625"/>
          </a:xfrm>
          <a:prstGeom prst="rect">
            <a:avLst/>
          </a:prstGeom>
        </p:spPr>
        <p:txBody>
          <a:bodyPr/>
          <a:lstStyle/>
          <a:p>
            <a:pPr>
              <a:defRPr sz="3400">
                <a:solidFill>
                  <a:srgbClr val="94E3FE"/>
                </a:solidFill>
              </a:defRPr>
            </a:pPr>
            <a:r>
              <a:t>Sodom and Gomorrah were located in “the plain of Jordan” north of the Dead Sea (Ge. 13:10). From Bethel Lot lifted up his eyes and saw the region to the east. Sodom and the other cities are called “</a:t>
            </a:r>
            <a:r>
              <a:rPr>
                <a:solidFill>
                  <a:srgbClr val="FFFFFF"/>
                </a:solidFill>
              </a:rPr>
              <a:t>cities of the plain</a:t>
            </a:r>
            <a:r>
              <a:t>” (Ge. 19:29).</a:t>
            </a:r>
          </a:p>
        </p:txBody>
      </p:sp>
      <p:grpSp>
        <p:nvGrpSpPr>
          <p:cNvPr id="927" name="Sodom1.jpg"/>
          <p:cNvGrpSpPr/>
          <p:nvPr/>
        </p:nvGrpSpPr>
        <p:grpSpPr>
          <a:xfrm>
            <a:off x="6065876" y="520868"/>
            <a:ext cx="6440108" cy="8711864"/>
            <a:chOff x="0" y="0"/>
            <a:chExt cx="6440106" cy="8711863"/>
          </a:xfrm>
        </p:grpSpPr>
        <p:pic>
          <p:nvPicPr>
            <p:cNvPr id="926" name="Sodom1.jpg" descr="Sodom1.jpg"/>
            <p:cNvPicPr>
              <a:picLocks noChangeAspect="1"/>
            </p:cNvPicPr>
            <p:nvPr/>
          </p:nvPicPr>
          <p:blipFill>
            <a:blip r:embed="rId2"/>
            <a:srcRect l="38698" t="25538" r="17500" b="17592"/>
            <a:stretch>
              <a:fillRect/>
            </a:stretch>
          </p:blipFill>
          <p:spPr>
            <a:xfrm>
              <a:off x="76200" y="63500"/>
              <a:ext cx="6300407" cy="8572164"/>
            </a:xfrm>
            <a:prstGeom prst="rect">
              <a:avLst/>
            </a:prstGeom>
            <a:ln>
              <a:noFill/>
            </a:ln>
            <a:effectLst/>
          </p:spPr>
        </p:pic>
        <p:pic>
          <p:nvPicPr>
            <p:cNvPr id="925" name="Sodom1.jpg" descr="Sodom1.jpg"/>
            <p:cNvPicPr>
              <a:picLocks/>
            </p:cNvPicPr>
            <p:nvPr/>
          </p:nvPicPr>
          <p:blipFill>
            <a:blip r:embed="rId3"/>
            <a:stretch>
              <a:fillRect/>
            </a:stretch>
          </p:blipFill>
          <p:spPr>
            <a:xfrm>
              <a:off x="-1" y="0"/>
              <a:ext cx="6440108" cy="8711864"/>
            </a:xfrm>
            <a:prstGeom prst="rect">
              <a:avLst/>
            </a:prstGeom>
            <a:effectLst/>
          </p:spPr>
        </p:pic>
      </p:grpSp>
      <p:sp>
        <p:nvSpPr>
          <p:cNvPr id="928" name="plain of jordan"/>
          <p:cNvSpPr txBox="1"/>
          <p:nvPr/>
        </p:nvSpPr>
        <p:spPr>
          <a:xfrm>
            <a:off x="8549330" y="3228589"/>
            <a:ext cx="2032001" cy="952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000000"/>
                </a:solidFill>
              </a:defRPr>
            </a:lvl1pPr>
          </a:lstStyle>
          <a:p>
            <a:r>
              <a:t>plain of jordan</a:t>
            </a: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Before the destruction, the region of Sodom and Gomorrah was like a beautiful garden.…"/>
          <p:cNvSpPr txBox="1">
            <a:spLocks noGrp="1"/>
          </p:cNvSpPr>
          <p:nvPr>
            <p:ph type="body" sz="half" idx="1"/>
          </p:nvPr>
        </p:nvSpPr>
        <p:spPr>
          <a:xfrm>
            <a:off x="876163" y="1009650"/>
            <a:ext cx="5050037" cy="7734300"/>
          </a:xfrm>
          <a:prstGeom prst="rect">
            <a:avLst/>
          </a:prstGeom>
        </p:spPr>
        <p:txBody>
          <a:bodyPr/>
          <a:lstStyle/>
          <a:p>
            <a:pPr>
              <a:defRPr sz="3400">
                <a:solidFill>
                  <a:srgbClr val="94E3FE"/>
                </a:solidFill>
              </a:defRPr>
            </a:pPr>
            <a:r>
              <a:t>Before the destruction, the region of Sodom and Gomorrah was like a beautiful garden. </a:t>
            </a:r>
          </a:p>
          <a:p>
            <a:pPr>
              <a:defRPr sz="3400">
                <a:solidFill>
                  <a:srgbClr val="94E3FE"/>
                </a:solidFill>
              </a:defRPr>
            </a:pPr>
            <a:endParaRPr/>
          </a:p>
          <a:p>
            <a:pPr>
              <a:defRPr sz="3400">
                <a:solidFill>
                  <a:srgbClr val="FFFFFF"/>
                </a:solidFill>
              </a:defRPr>
            </a:pPr>
            <a:r>
              <a:t>“And Lot lifted up his eyes, and beheld all the plain of Jordan, that it was well watered every where, before the LORD destroyed Sodom and Gomorrah, even as the garden of the LORD...” (Gen. 13:10).</a:t>
            </a:r>
          </a:p>
        </p:txBody>
      </p:sp>
      <p:grpSp>
        <p:nvGrpSpPr>
          <p:cNvPr id="933" name="wpb05752c0_05_06.jpg"/>
          <p:cNvGrpSpPr/>
          <p:nvPr/>
        </p:nvGrpSpPr>
        <p:grpSpPr>
          <a:xfrm>
            <a:off x="6553323" y="1106990"/>
            <a:ext cx="5439639" cy="7247389"/>
            <a:chOff x="0" y="0"/>
            <a:chExt cx="5439638" cy="7247387"/>
          </a:xfrm>
        </p:grpSpPr>
        <p:pic>
          <p:nvPicPr>
            <p:cNvPr id="932" name="wpb05752c0_05_06.jpg" descr="wpb05752c0_05_06.jpg"/>
            <p:cNvPicPr>
              <a:picLocks noChangeAspect="1"/>
            </p:cNvPicPr>
            <p:nvPr/>
          </p:nvPicPr>
          <p:blipFill>
            <a:blip r:embed="rId2"/>
            <a:srcRect l="9397" r="9397"/>
            <a:stretch>
              <a:fillRect/>
            </a:stretch>
          </p:blipFill>
          <p:spPr>
            <a:xfrm>
              <a:off x="76200" y="63500"/>
              <a:ext cx="5299939" cy="7107688"/>
            </a:xfrm>
            <a:prstGeom prst="rect">
              <a:avLst/>
            </a:prstGeom>
            <a:ln>
              <a:noFill/>
            </a:ln>
            <a:effectLst/>
          </p:spPr>
        </p:pic>
        <p:pic>
          <p:nvPicPr>
            <p:cNvPr id="931" name="wpb05752c0_05_06.jpg" descr="wpb05752c0_05_06.jpg"/>
            <p:cNvPicPr>
              <a:picLocks/>
            </p:cNvPicPr>
            <p:nvPr/>
          </p:nvPicPr>
          <p:blipFill>
            <a:blip r:embed="rId3"/>
            <a:stretch>
              <a:fillRect/>
            </a:stretch>
          </p:blipFill>
          <p:spPr>
            <a:xfrm>
              <a:off x="-1" y="-1"/>
              <a:ext cx="5439640" cy="7247389"/>
            </a:xfrm>
            <a:prstGeom prst="rect">
              <a:avLst/>
            </a:prstGeom>
            <a:effectLst/>
          </p:spPr>
        </p:pic>
      </p:gr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 name="Moses described what was left afterwards --…"/>
          <p:cNvSpPr txBox="1">
            <a:spLocks noGrp="1"/>
          </p:cNvSpPr>
          <p:nvPr>
            <p:ph type="body" sz="half" idx="1"/>
          </p:nvPr>
        </p:nvSpPr>
        <p:spPr>
          <a:xfrm>
            <a:off x="825500" y="996950"/>
            <a:ext cx="4965700" cy="7759700"/>
          </a:xfrm>
          <a:prstGeom prst="rect">
            <a:avLst/>
          </a:prstGeom>
        </p:spPr>
        <p:txBody>
          <a:bodyPr/>
          <a:lstStyle/>
          <a:p>
            <a:pPr>
              <a:defRPr sz="3400">
                <a:solidFill>
                  <a:srgbClr val="94E3FE"/>
                </a:solidFill>
              </a:defRPr>
            </a:pPr>
            <a:r>
              <a:t>Moses described what was left afterwards --</a:t>
            </a:r>
          </a:p>
          <a:p>
            <a:pPr>
              <a:defRPr sz="3400">
                <a:solidFill>
                  <a:srgbClr val="94E3FE"/>
                </a:solidFill>
              </a:defRPr>
            </a:pPr>
            <a:endParaRPr/>
          </a:p>
          <a:p>
            <a:pPr>
              <a:defRPr sz="3400">
                <a:solidFill>
                  <a:srgbClr val="FFFFFF"/>
                </a:solidFill>
              </a:defRPr>
            </a:pPr>
            <a:r>
              <a:t>“And that the whole land thereof is brimstone, and salt, and burning, that it is not sown, nor beareth, nor any grass groweth therein, like the overthrow of Sodom, and Gomorrah...”</a:t>
            </a:r>
          </a:p>
          <a:p>
            <a:pPr>
              <a:defRPr sz="3400">
                <a:solidFill>
                  <a:srgbClr val="FFFFFF"/>
                </a:solidFill>
              </a:defRPr>
            </a:pPr>
            <a:r>
              <a:t>(De. 29:23).</a:t>
            </a:r>
          </a:p>
        </p:txBody>
      </p:sp>
      <p:grpSp>
        <p:nvGrpSpPr>
          <p:cNvPr id="938" name="DSC_1479_HDR.jpg"/>
          <p:cNvGrpSpPr/>
          <p:nvPr/>
        </p:nvGrpSpPr>
        <p:grpSpPr>
          <a:xfrm>
            <a:off x="6363377" y="901700"/>
            <a:ext cx="5844090" cy="7734300"/>
            <a:chOff x="0" y="0"/>
            <a:chExt cx="5844088" cy="7734300"/>
          </a:xfrm>
        </p:grpSpPr>
        <p:pic>
          <p:nvPicPr>
            <p:cNvPr id="937" name="DSC_1479_HDR.jpg" descr="DSC_1479_HDR.jpg"/>
            <p:cNvPicPr>
              <a:picLocks noChangeAspect="1"/>
            </p:cNvPicPr>
            <p:nvPr/>
          </p:nvPicPr>
          <p:blipFill>
            <a:blip r:embed="rId2"/>
            <a:srcRect l="33599" r="16270"/>
            <a:stretch>
              <a:fillRect/>
            </a:stretch>
          </p:blipFill>
          <p:spPr>
            <a:xfrm>
              <a:off x="76200" y="63500"/>
              <a:ext cx="5704389" cy="7594600"/>
            </a:xfrm>
            <a:prstGeom prst="rect">
              <a:avLst/>
            </a:prstGeom>
            <a:ln>
              <a:noFill/>
            </a:ln>
            <a:effectLst/>
          </p:spPr>
        </p:pic>
        <p:pic>
          <p:nvPicPr>
            <p:cNvPr id="936" name="DSC_1479_HDR.jpg" descr="DSC_1479_HDR.jpg"/>
            <p:cNvPicPr>
              <a:picLocks/>
            </p:cNvPicPr>
            <p:nvPr/>
          </p:nvPicPr>
          <p:blipFill>
            <a:blip r:embed="rId3"/>
            <a:stretch>
              <a:fillRect/>
            </a:stretch>
          </p:blipFill>
          <p:spPr>
            <a:xfrm>
              <a:off x="0" y="0"/>
              <a:ext cx="5844089" cy="7734300"/>
            </a:xfrm>
            <a:prstGeom prst="rect">
              <a:avLst/>
            </a:prstGeom>
            <a:effectLst/>
          </p:spPr>
        </p:pic>
      </p:gr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 name="Excavations at Tel el-Hammam northeast of the Dead Sea might have located Sodom."/>
          <p:cNvSpPr txBox="1">
            <a:spLocks noGrp="1"/>
          </p:cNvSpPr>
          <p:nvPr>
            <p:ph type="body" sz="half" idx="1"/>
          </p:nvPr>
        </p:nvSpPr>
        <p:spPr>
          <a:xfrm>
            <a:off x="971505" y="7952530"/>
            <a:ext cx="11061790" cy="2591397"/>
          </a:xfrm>
          <a:prstGeom prst="rect">
            <a:avLst/>
          </a:prstGeom>
        </p:spPr>
        <p:txBody>
          <a:bodyPr/>
          <a:lstStyle>
            <a:lvl1pPr algn="ctr">
              <a:defRPr sz="3400">
                <a:solidFill>
                  <a:srgbClr val="94E3FE"/>
                </a:solidFill>
              </a:defRPr>
            </a:lvl1pPr>
          </a:lstStyle>
          <a:p>
            <a:r>
              <a:t>Excavations at Tel el-Hammam northeast of the Dead Sea might have located Sodom.</a:t>
            </a:r>
          </a:p>
        </p:txBody>
      </p:sp>
      <p:pic>
        <p:nvPicPr>
          <p:cNvPr id="941" name="54665a6b5e5ddd5269ee4d177f6faa64.jpg" descr="54665a6b5e5ddd5269ee4d177f6faa64.jpg"/>
          <p:cNvPicPr>
            <a:picLocks noChangeAspect="1"/>
          </p:cNvPicPr>
          <p:nvPr/>
        </p:nvPicPr>
        <p:blipFill>
          <a:blip r:embed="rId2"/>
          <a:stretch>
            <a:fillRect/>
          </a:stretch>
        </p:blipFill>
        <p:spPr>
          <a:xfrm>
            <a:off x="1646238" y="503336"/>
            <a:ext cx="9712324" cy="7267023"/>
          </a:xfrm>
          <a:prstGeom prst="rect">
            <a:avLst/>
          </a:prstGeom>
          <a:ln w="12700">
            <a:miter lim="400000"/>
          </a:ln>
        </p:spPr>
      </p:pic>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3" name="Plains-of-Moab-and-Tall-el-Hammam-fr[2].jpg" descr="Plains-of-Moab-and-Tall-el-Hammam-fr[2].jpg"/>
          <p:cNvPicPr>
            <a:picLocks noChangeAspect="1"/>
          </p:cNvPicPr>
          <p:nvPr/>
        </p:nvPicPr>
        <p:blipFill>
          <a:blip r:embed="rId2"/>
          <a:stretch>
            <a:fillRect/>
          </a:stretch>
        </p:blipFill>
        <p:spPr>
          <a:xfrm>
            <a:off x="730844" y="912538"/>
            <a:ext cx="11543112" cy="7953924"/>
          </a:xfrm>
          <a:prstGeom prst="rect">
            <a:avLst/>
          </a:prstGeom>
          <a:ln w="12700">
            <a:miter lim="400000"/>
          </a:ln>
        </p:spPr>
      </p:pic>
      <p:sp>
        <p:nvSpPr>
          <p:cNvPr id="944" name="tel el-hammam"/>
          <p:cNvSpPr txBox="1"/>
          <p:nvPr/>
        </p:nvSpPr>
        <p:spPr>
          <a:xfrm>
            <a:off x="1609129" y="2184697"/>
            <a:ext cx="3538142"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tel el-hammam</a:t>
            </a:r>
          </a:p>
        </p:txBody>
      </p:sp>
      <p:sp>
        <p:nvSpPr>
          <p:cNvPr id="945" name="nebo"/>
          <p:cNvSpPr txBox="1"/>
          <p:nvPr/>
        </p:nvSpPr>
        <p:spPr>
          <a:xfrm>
            <a:off x="9820572" y="1981497"/>
            <a:ext cx="128845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nebo</a:t>
            </a:r>
          </a:p>
        </p:txBody>
      </p:sp>
      <p:sp>
        <p:nvSpPr>
          <p:cNvPr id="946" name="jordan river"/>
          <p:cNvSpPr txBox="1"/>
          <p:nvPr/>
        </p:nvSpPr>
        <p:spPr>
          <a:xfrm>
            <a:off x="2115740" y="4610397"/>
            <a:ext cx="3185320"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jordan river</a:t>
            </a:r>
          </a:p>
        </p:txBody>
      </p:sp>
      <p:sp>
        <p:nvSpPr>
          <p:cNvPr id="947" name="plains of moab"/>
          <p:cNvSpPr txBox="1"/>
          <p:nvPr/>
        </p:nvSpPr>
        <p:spPr>
          <a:xfrm>
            <a:off x="5395416" y="3492797"/>
            <a:ext cx="3636368"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plains of moab</a:t>
            </a:r>
          </a:p>
        </p:txBody>
      </p:sp>
      <p:sp>
        <p:nvSpPr>
          <p:cNvPr id="948" name="jericho"/>
          <p:cNvSpPr txBox="1"/>
          <p:nvPr/>
        </p:nvSpPr>
        <p:spPr>
          <a:xfrm>
            <a:off x="461962" y="7709197"/>
            <a:ext cx="192087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jericho</a:t>
            </a:r>
          </a:p>
        </p:txBody>
      </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0" name="2D61FF1400000578-3270999-image-a-40_1444762949934.jpg" descr="2D61FF1400000578-3270999-image-a-40_1444762949934.jpg"/>
          <p:cNvPicPr>
            <a:picLocks noChangeAspect="1"/>
          </p:cNvPicPr>
          <p:nvPr/>
        </p:nvPicPr>
        <p:blipFill>
          <a:blip r:embed="rId2"/>
          <a:stretch>
            <a:fillRect/>
          </a:stretch>
        </p:blipFill>
        <p:spPr>
          <a:xfrm>
            <a:off x="682176" y="1391857"/>
            <a:ext cx="11640448" cy="6995286"/>
          </a:xfrm>
          <a:prstGeom prst="rect">
            <a:avLst/>
          </a:prstGeom>
          <a:ln w="12700">
            <a:miter lim="400000"/>
          </a:ln>
        </p:spPr>
      </p:pic>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 name="Tel el-Hammam"/>
          <p:cNvSpPr txBox="1">
            <a:spLocks noGrp="1"/>
          </p:cNvSpPr>
          <p:nvPr>
            <p:ph type="body" sz="quarter" idx="1"/>
          </p:nvPr>
        </p:nvSpPr>
        <p:spPr>
          <a:xfrm>
            <a:off x="3181056" y="7063530"/>
            <a:ext cx="6642688" cy="1011040"/>
          </a:xfrm>
          <a:prstGeom prst="rect">
            <a:avLst/>
          </a:prstGeom>
        </p:spPr>
        <p:txBody>
          <a:bodyPr/>
          <a:lstStyle>
            <a:lvl1pPr algn="ctr">
              <a:defRPr sz="3400">
                <a:solidFill>
                  <a:srgbClr val="94E3FE"/>
                </a:solidFill>
              </a:defRPr>
            </a:lvl1pPr>
          </a:lstStyle>
          <a:p>
            <a:r>
              <a:t>Tel el-Hammam</a:t>
            </a:r>
          </a:p>
        </p:txBody>
      </p:sp>
      <p:pic>
        <p:nvPicPr>
          <p:cNvPr id="953" name="iu.jpeg" descr="iu.jpeg"/>
          <p:cNvPicPr>
            <a:picLocks noChangeAspect="1"/>
          </p:cNvPicPr>
          <p:nvPr/>
        </p:nvPicPr>
        <p:blipFill>
          <a:blip r:embed="rId2"/>
          <a:stretch>
            <a:fillRect/>
          </a:stretch>
        </p:blipFill>
        <p:spPr>
          <a:xfrm>
            <a:off x="891030" y="985125"/>
            <a:ext cx="11222740" cy="5836264"/>
          </a:xfrm>
          <a:prstGeom prst="rect">
            <a:avLst/>
          </a:prstGeom>
          <a:ln w="12700">
            <a:miter lim="400000"/>
          </a:ln>
        </p:spPr>
      </p:pic>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 name="Reconstructive drawing of Sodom based on excavations at Tel el-Hammam by Dr. S. Collins"/>
          <p:cNvSpPr txBox="1">
            <a:spLocks noGrp="1"/>
          </p:cNvSpPr>
          <p:nvPr>
            <p:ph type="body" sz="half" idx="1"/>
          </p:nvPr>
        </p:nvSpPr>
        <p:spPr>
          <a:xfrm>
            <a:off x="971505" y="7723930"/>
            <a:ext cx="11061790" cy="2591397"/>
          </a:xfrm>
          <a:prstGeom prst="rect">
            <a:avLst/>
          </a:prstGeom>
        </p:spPr>
        <p:txBody>
          <a:bodyPr/>
          <a:lstStyle>
            <a:lvl1pPr algn="ctr">
              <a:defRPr sz="3400">
                <a:solidFill>
                  <a:srgbClr val="94E3FE"/>
                </a:solidFill>
              </a:defRPr>
            </a:lvl1pPr>
          </a:lstStyle>
          <a:p>
            <a:r>
              <a:t>Reconstructive drawing of Sodom based on excavations at Tel el-Hammam by Dr. S. Collins</a:t>
            </a:r>
          </a:p>
        </p:txBody>
      </p:sp>
      <p:pic>
        <p:nvPicPr>
          <p:cNvPr id="956" name="sodom archaeology-illustrated--98194.jpeg" descr="sodom archaeology-illustrated--98194.jpeg"/>
          <p:cNvPicPr>
            <a:picLocks noChangeAspect="1"/>
          </p:cNvPicPr>
          <p:nvPr/>
        </p:nvPicPr>
        <p:blipFill>
          <a:blip r:embed="rId2"/>
          <a:stretch>
            <a:fillRect/>
          </a:stretch>
        </p:blipFill>
        <p:spPr>
          <a:xfrm>
            <a:off x="971505" y="610696"/>
            <a:ext cx="11061790" cy="6996583"/>
          </a:xfrm>
          <a:prstGeom prst="rect">
            <a:avLst/>
          </a:prstGeom>
          <a:ln w="12700">
            <a:miter lim="400000"/>
          </a:ln>
        </p:spPr>
      </p:pic>
      <p:sp>
        <p:nvSpPr>
          <p:cNvPr id="957" name="© Archaeology Illustrated"/>
          <p:cNvSpPr txBox="1"/>
          <p:nvPr/>
        </p:nvSpPr>
        <p:spPr>
          <a:xfrm>
            <a:off x="7930028" y="7081664"/>
            <a:ext cx="4563270" cy="7512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 Archaeology Illustrated</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 name="abraham pictorial.jpg" descr="abraham pictorial.jpg"/>
          <p:cNvPicPr>
            <a:picLocks noChangeAspect="1"/>
          </p:cNvPicPr>
          <p:nvPr/>
        </p:nvPicPr>
        <p:blipFill>
          <a:blip r:embed="rId2"/>
          <a:srcRect l="33605" t="19727" r="26254" b="38338"/>
          <a:stretch>
            <a:fillRect/>
          </a:stretch>
        </p:blipFill>
        <p:spPr>
          <a:xfrm>
            <a:off x="1193006" y="417511"/>
            <a:ext cx="10618625" cy="7528432"/>
          </a:xfrm>
          <a:prstGeom prst="rect">
            <a:avLst/>
          </a:prstGeom>
          <a:ln w="12700">
            <a:miter lim="400000"/>
          </a:ln>
        </p:spPr>
      </p:pic>
      <p:sp>
        <p:nvSpPr>
          <p:cNvPr id="372" name="There were major cities such as Babylon and Mari on the Euphrates and Asshur and Nineveh on the Tigris."/>
          <p:cNvSpPr txBox="1">
            <a:spLocks noGrp="1"/>
          </p:cNvSpPr>
          <p:nvPr>
            <p:ph type="body" sz="quarter" idx="1"/>
          </p:nvPr>
        </p:nvSpPr>
        <p:spPr>
          <a:xfrm>
            <a:off x="906684" y="8184623"/>
            <a:ext cx="11191432" cy="1587501"/>
          </a:xfrm>
          <a:prstGeom prst="rect">
            <a:avLst/>
          </a:prstGeom>
        </p:spPr>
        <p:txBody>
          <a:bodyPr/>
          <a:lstStyle>
            <a:lvl1pPr algn="ctr">
              <a:defRPr sz="3200">
                <a:solidFill>
                  <a:srgbClr val="94E3FE"/>
                </a:solidFill>
              </a:defRPr>
            </a:lvl1pPr>
          </a:lstStyle>
          <a:p>
            <a:r>
              <a:t>There were major cities such as Babylon and Mari on the Euphrates and Asshur and Nineveh on the Tigris.</a:t>
            </a:r>
          </a:p>
        </p:txBody>
      </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9" name="tell_sodoma_reconstruccion.jpg" descr="tell_sodoma_reconstruccion.jpg"/>
          <p:cNvPicPr>
            <a:picLocks noChangeAspect="1"/>
          </p:cNvPicPr>
          <p:nvPr/>
        </p:nvPicPr>
        <p:blipFill>
          <a:blip r:embed="rId2"/>
          <a:stretch>
            <a:fillRect/>
          </a:stretch>
        </p:blipFill>
        <p:spPr>
          <a:xfrm>
            <a:off x="1422400" y="650161"/>
            <a:ext cx="10160000" cy="6896101"/>
          </a:xfrm>
          <a:prstGeom prst="rect">
            <a:avLst/>
          </a:prstGeom>
          <a:ln w="12700">
            <a:miter lim="400000"/>
          </a:ln>
        </p:spPr>
      </p:pic>
      <p:sp>
        <p:nvSpPr>
          <p:cNvPr id="960" name="Reconstructive drawing of Sodom’s gate by Leen Ritmeyer"/>
          <p:cNvSpPr txBox="1">
            <a:spLocks noGrp="1"/>
          </p:cNvSpPr>
          <p:nvPr>
            <p:ph type="body" sz="quarter" idx="1"/>
          </p:nvPr>
        </p:nvSpPr>
        <p:spPr>
          <a:xfrm>
            <a:off x="1742533" y="7723930"/>
            <a:ext cx="9519734" cy="2525714"/>
          </a:xfrm>
          <a:prstGeom prst="rect">
            <a:avLst/>
          </a:prstGeom>
        </p:spPr>
        <p:txBody>
          <a:bodyPr/>
          <a:lstStyle>
            <a:lvl1pPr algn="ctr">
              <a:defRPr sz="3400">
                <a:solidFill>
                  <a:srgbClr val="94E3FE"/>
                </a:solidFill>
              </a:defRPr>
            </a:lvl1pPr>
          </a:lstStyle>
          <a:p>
            <a:r>
              <a:t>Reconstructive drawing of Sodom’s gate by Leen Ritmeyer</a:t>
            </a:r>
          </a:p>
        </p:txBody>
      </p:sp>
      <p:sp>
        <p:nvSpPr>
          <p:cNvPr id="961" name="© Leen Ritmeyer"/>
          <p:cNvSpPr txBox="1"/>
          <p:nvPr/>
        </p:nvSpPr>
        <p:spPr>
          <a:xfrm>
            <a:off x="7891065" y="7030864"/>
            <a:ext cx="4563270" cy="7512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 Leen Ritmeyer</a:t>
            </a:r>
          </a:p>
        </p:txBody>
      </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5" name="ancient highways - Version 2.jpg"/>
          <p:cNvGrpSpPr/>
          <p:nvPr/>
        </p:nvGrpSpPr>
        <p:grpSpPr>
          <a:xfrm>
            <a:off x="7261136" y="652477"/>
            <a:ext cx="5198529" cy="8278228"/>
            <a:chOff x="0" y="0"/>
            <a:chExt cx="5198527" cy="8278227"/>
          </a:xfrm>
        </p:grpSpPr>
        <p:pic>
          <p:nvPicPr>
            <p:cNvPr id="964" name="ancient highways - Version 2.jpg" descr="ancient highways - Version 2.jpg"/>
            <p:cNvPicPr>
              <a:picLocks noChangeAspect="1"/>
            </p:cNvPicPr>
            <p:nvPr/>
          </p:nvPicPr>
          <p:blipFill>
            <a:blip r:embed="rId2"/>
            <a:srcRect l="38402" t="34427" r="6635" b="2468"/>
            <a:stretch>
              <a:fillRect/>
            </a:stretch>
          </p:blipFill>
          <p:spPr>
            <a:xfrm>
              <a:off x="76200" y="63500"/>
              <a:ext cx="5058828" cy="8138528"/>
            </a:xfrm>
            <a:prstGeom prst="rect">
              <a:avLst/>
            </a:prstGeom>
            <a:ln>
              <a:noFill/>
            </a:ln>
            <a:effectLst/>
          </p:spPr>
        </p:pic>
        <p:pic>
          <p:nvPicPr>
            <p:cNvPr id="963" name="ancient highways - Version 2.jpg" descr="ancient highways - Version 2.jpg"/>
            <p:cNvPicPr>
              <a:picLocks/>
            </p:cNvPicPr>
            <p:nvPr/>
          </p:nvPicPr>
          <p:blipFill>
            <a:blip r:embed="rId3"/>
            <a:stretch>
              <a:fillRect/>
            </a:stretch>
          </p:blipFill>
          <p:spPr>
            <a:xfrm>
              <a:off x="-1" y="-1"/>
              <a:ext cx="5198529" cy="8278229"/>
            </a:xfrm>
            <a:prstGeom prst="rect">
              <a:avLst/>
            </a:prstGeom>
            <a:effectLst/>
          </p:spPr>
        </p:pic>
      </p:grpSp>
      <p:sp>
        <p:nvSpPr>
          <p:cNvPr id="966" name="Sodom and Gomorrah were Canaanite cities (Ge. 10:19). Their wickedness was the reason for and fulfillment of Noah’s prophecy.…"/>
          <p:cNvSpPr txBox="1">
            <a:spLocks noGrp="1"/>
          </p:cNvSpPr>
          <p:nvPr>
            <p:ph type="body" sz="half" idx="1"/>
          </p:nvPr>
        </p:nvSpPr>
        <p:spPr>
          <a:xfrm>
            <a:off x="734344" y="1103950"/>
            <a:ext cx="6103473" cy="7915722"/>
          </a:xfrm>
          <a:prstGeom prst="rect">
            <a:avLst/>
          </a:prstGeom>
        </p:spPr>
        <p:txBody>
          <a:bodyPr/>
          <a:lstStyle/>
          <a:p>
            <a:pPr>
              <a:defRPr sz="3400">
                <a:solidFill>
                  <a:srgbClr val="94E3FE"/>
                </a:solidFill>
              </a:defRPr>
            </a:pPr>
            <a:r>
              <a:t>Sodom and Gomorrah were Canaanite cities (Ge. 10:19). Their wickedness was the reason for and fulfillment of Noah’s prophecy. </a:t>
            </a:r>
          </a:p>
          <a:p>
            <a:pPr>
              <a:defRPr sz="3400">
                <a:solidFill>
                  <a:srgbClr val="94E3FE"/>
                </a:solidFill>
              </a:defRPr>
            </a:pPr>
            <a:endParaRPr/>
          </a:p>
          <a:p>
            <a:pPr>
              <a:defRPr sz="3400">
                <a:solidFill>
                  <a:srgbClr val="FFFFFF"/>
                </a:solidFill>
              </a:defRPr>
            </a:pPr>
            <a:r>
              <a:t>“And he said, Cursed </a:t>
            </a:r>
            <a:r>
              <a:rPr i="1"/>
              <a:t>be</a:t>
            </a:r>
            <a:r>
              <a:t> Canaan; a servant of servants shall he be unto his brethren” (Ge. 9:25).</a:t>
            </a:r>
          </a:p>
        </p:txBody>
      </p:sp>
      <p:sp>
        <p:nvSpPr>
          <p:cNvPr id="967" name="hebron"/>
          <p:cNvSpPr txBox="1"/>
          <p:nvPr/>
        </p:nvSpPr>
        <p:spPr>
          <a:xfrm>
            <a:off x="7230750" y="5066648"/>
            <a:ext cx="23470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
        <p:nvSpPr>
          <p:cNvPr id="968" name="sodom"/>
          <p:cNvSpPr txBox="1"/>
          <p:nvPr/>
        </p:nvSpPr>
        <p:spPr>
          <a:xfrm>
            <a:off x="9671887" y="3663238"/>
            <a:ext cx="234704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sodom</a:t>
            </a:r>
          </a:p>
        </p:txBody>
      </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 name="The angels were sent to take Lot and his family out of the city.…"/>
          <p:cNvSpPr txBox="1">
            <a:spLocks noGrp="1"/>
          </p:cNvSpPr>
          <p:nvPr>
            <p:ph type="body" sz="half" idx="1"/>
          </p:nvPr>
        </p:nvSpPr>
        <p:spPr>
          <a:xfrm>
            <a:off x="734344" y="1103950"/>
            <a:ext cx="5613233" cy="7980711"/>
          </a:xfrm>
          <a:prstGeom prst="rect">
            <a:avLst/>
          </a:prstGeom>
        </p:spPr>
        <p:txBody>
          <a:bodyPr/>
          <a:lstStyle/>
          <a:p>
            <a:pPr>
              <a:defRPr sz="3400">
                <a:solidFill>
                  <a:srgbClr val="94E3FE"/>
                </a:solidFill>
              </a:defRPr>
            </a:pPr>
            <a:r>
              <a:t>The angels were sent to take Lot and his family out of the city. </a:t>
            </a:r>
          </a:p>
          <a:p>
            <a:pPr>
              <a:defRPr sz="3400">
                <a:solidFill>
                  <a:srgbClr val="94E3FE"/>
                </a:solidFill>
              </a:defRPr>
            </a:pPr>
            <a:endParaRPr/>
          </a:p>
          <a:p>
            <a:pPr>
              <a:defRPr sz="3400">
                <a:solidFill>
                  <a:srgbClr val="FFFFFF"/>
                </a:solidFill>
              </a:defRPr>
            </a:pPr>
            <a:r>
              <a:t>“And there came two angels to Sodom at even; and Lot sat in the gate of Sodom: and Lot seeing </a:t>
            </a:r>
            <a:r>
              <a:rPr i="1"/>
              <a:t>them</a:t>
            </a:r>
            <a:r>
              <a:t> rose up to meet them; and he bowed himself with his face toward the ground” (Ge. 19:1).</a:t>
            </a:r>
          </a:p>
        </p:txBody>
      </p:sp>
      <p:pic>
        <p:nvPicPr>
          <p:cNvPr id="971" name="La-corrupción-de-Sodoma-indignante-para-el-hombre-exasperante-para-Dios.jpg" descr="La-corrupción-de-Sodoma-indignante-para-el-hombre-exasperante-para-Dios.jpg"/>
          <p:cNvPicPr>
            <a:picLocks noChangeAspect="1"/>
          </p:cNvPicPr>
          <p:nvPr/>
        </p:nvPicPr>
        <p:blipFill>
          <a:blip r:embed="rId2"/>
          <a:srcRect l="7502" r="43028"/>
          <a:stretch>
            <a:fillRect/>
          </a:stretch>
        </p:blipFill>
        <p:spPr>
          <a:xfrm>
            <a:off x="6702995" y="1086147"/>
            <a:ext cx="5374011" cy="6110658"/>
          </a:xfrm>
          <a:prstGeom prst="rect">
            <a:avLst/>
          </a:prstGeom>
          <a:ln w="12700">
            <a:miter lim="400000"/>
          </a:ln>
        </p:spPr>
      </p:pic>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 name="Angels have the appearance of men. They are called “angels” in Ge. 19:1 and “men” in verses 5, 10, and 12. These are the same “men” of Ge. 18:2 who visited Abraham with the Lord."/>
          <p:cNvSpPr txBox="1">
            <a:spLocks noGrp="1"/>
          </p:cNvSpPr>
          <p:nvPr>
            <p:ph type="body" sz="half" idx="1"/>
          </p:nvPr>
        </p:nvSpPr>
        <p:spPr>
          <a:xfrm>
            <a:off x="823599" y="1180150"/>
            <a:ext cx="5769602" cy="8192245"/>
          </a:xfrm>
          <a:prstGeom prst="rect">
            <a:avLst/>
          </a:prstGeom>
        </p:spPr>
        <p:txBody>
          <a:bodyPr/>
          <a:lstStyle>
            <a:lvl1pPr>
              <a:defRPr sz="3400">
                <a:solidFill>
                  <a:srgbClr val="94E3FE"/>
                </a:solidFill>
              </a:defRPr>
            </a:lvl1pPr>
          </a:lstStyle>
          <a:p>
            <a:r>
              <a:t>Angels have the appearance of men. They are called “angels” in Ge. 19:1 and “men” in verses 5, 10, and 12. These are the same “men” of Ge. 18:2 who visited Abraham with the Lord.</a:t>
            </a:r>
          </a:p>
        </p:txBody>
      </p:sp>
      <p:pic>
        <p:nvPicPr>
          <p:cNvPr id="974" name="361f870f25601998bda728c938a1a2fe.jpg" descr="361f870f25601998bda728c938a1a2fe.jpg"/>
          <p:cNvPicPr>
            <a:picLocks noChangeAspect="1"/>
          </p:cNvPicPr>
          <p:nvPr/>
        </p:nvPicPr>
        <p:blipFill>
          <a:blip r:embed="rId2"/>
          <a:stretch>
            <a:fillRect/>
          </a:stretch>
        </p:blipFill>
        <p:spPr>
          <a:xfrm>
            <a:off x="7299196" y="1217600"/>
            <a:ext cx="5035809" cy="6714412"/>
          </a:xfrm>
          <a:prstGeom prst="rect">
            <a:avLst/>
          </a:prstGeom>
          <a:ln w="12700">
            <a:miter lim="400000"/>
          </a:ln>
        </p:spPr>
      </p:pic>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 name="Angels are never described as women. And the angels who are God’s messengers to men don’t have wings. Only cherubim and seraphim have wings."/>
          <p:cNvSpPr txBox="1">
            <a:spLocks noGrp="1"/>
          </p:cNvSpPr>
          <p:nvPr>
            <p:ph type="body" sz="quarter" idx="1"/>
          </p:nvPr>
        </p:nvSpPr>
        <p:spPr>
          <a:xfrm>
            <a:off x="1191552" y="730473"/>
            <a:ext cx="5666811" cy="4006702"/>
          </a:xfrm>
          <a:prstGeom prst="rect">
            <a:avLst/>
          </a:prstGeom>
        </p:spPr>
        <p:txBody>
          <a:bodyPr/>
          <a:lstStyle>
            <a:lvl1pPr>
              <a:defRPr sz="3400">
                <a:solidFill>
                  <a:srgbClr val="94E3FE"/>
                </a:solidFill>
              </a:defRPr>
            </a:lvl1pPr>
          </a:lstStyle>
          <a:p>
            <a:r>
              <a:t>Angels are never described as women. And the angels who are God’s messengers to men don’t have wings. Only cherubim and seraphim have wings. </a:t>
            </a:r>
          </a:p>
        </p:txBody>
      </p:sp>
      <p:pic>
        <p:nvPicPr>
          <p:cNvPr id="977" name="lot-sodom-angel.jpg" descr="lot-sodom-angel.jpg"/>
          <p:cNvPicPr>
            <a:picLocks noChangeAspect="1"/>
          </p:cNvPicPr>
          <p:nvPr/>
        </p:nvPicPr>
        <p:blipFill>
          <a:blip r:embed="rId2"/>
          <a:srcRect l="22065" r="29599"/>
          <a:stretch>
            <a:fillRect/>
          </a:stretch>
        </p:blipFill>
        <p:spPr>
          <a:xfrm>
            <a:off x="7502921" y="747117"/>
            <a:ext cx="4628406" cy="6837073"/>
          </a:xfrm>
          <a:prstGeom prst="rect">
            <a:avLst/>
          </a:prstGeom>
          <a:ln w="12700">
            <a:miter lim="400000"/>
          </a:ln>
        </p:spPr>
      </p:pic>
      <p:pic>
        <p:nvPicPr>
          <p:cNvPr id="978" name="Lot_Fleeing_Sodom.jpg" descr="Lot_Fleeing_Sodom.jpg"/>
          <p:cNvPicPr>
            <a:picLocks noChangeAspect="1"/>
          </p:cNvPicPr>
          <p:nvPr/>
        </p:nvPicPr>
        <p:blipFill>
          <a:blip r:embed="rId3"/>
          <a:srcRect l="56418" t="39896" r="3588"/>
          <a:stretch>
            <a:fillRect/>
          </a:stretch>
        </p:blipFill>
        <p:spPr>
          <a:xfrm rot="21389383">
            <a:off x="3568898" y="4608397"/>
            <a:ext cx="5866843" cy="4564079"/>
          </a:xfrm>
          <a:prstGeom prst="rect">
            <a:avLst/>
          </a:prstGeom>
          <a:ln w="12700">
            <a:miter lim="400000"/>
          </a:ln>
        </p:spPr>
      </p:pic>
    </p:spTree>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 name="Theological liberals say that the sin of Sodom was inhospitality. But the Bible says they wanted to “know” the angels (thinking they were men). “And they called unto Lot, and said unto him, Where are the men which came in to thee this night? bring them o"/>
          <p:cNvSpPr txBox="1">
            <a:spLocks noGrp="1"/>
          </p:cNvSpPr>
          <p:nvPr>
            <p:ph type="body" sz="half" idx="1"/>
          </p:nvPr>
        </p:nvSpPr>
        <p:spPr>
          <a:xfrm>
            <a:off x="1257682" y="5589530"/>
            <a:ext cx="10489436" cy="3433714"/>
          </a:xfrm>
          <a:prstGeom prst="rect">
            <a:avLst/>
          </a:prstGeom>
        </p:spPr>
        <p:txBody>
          <a:bodyPr/>
          <a:lstStyle/>
          <a:p>
            <a:pPr algn="ctr">
              <a:defRPr sz="3200">
                <a:solidFill>
                  <a:srgbClr val="94E3FE"/>
                </a:solidFill>
              </a:defRPr>
            </a:pPr>
            <a:r>
              <a:t>Theological liberals say that the sin of Sodom was inhospitality. But the Bible says they wanted to “know” the angels (thinking they were men). </a:t>
            </a:r>
            <a:r>
              <a:rPr>
                <a:solidFill>
                  <a:srgbClr val="FFFFFF"/>
                </a:solidFill>
              </a:rPr>
              <a:t>“And they called unto Lot, and said unto him, Where </a:t>
            </a:r>
            <a:r>
              <a:rPr i="1">
                <a:solidFill>
                  <a:srgbClr val="FFFFFF"/>
                </a:solidFill>
              </a:rPr>
              <a:t>are</a:t>
            </a:r>
            <a:r>
              <a:rPr>
                <a:solidFill>
                  <a:srgbClr val="FFFFFF"/>
                </a:solidFill>
              </a:rPr>
              <a:t> the men which came in to thee this night? bring them out unto us, that we may know them” (Ge. 19:5).</a:t>
            </a:r>
          </a:p>
        </p:txBody>
      </p:sp>
      <p:grpSp>
        <p:nvGrpSpPr>
          <p:cNvPr id="983" name="Everyone-besieged-Lot.jpg"/>
          <p:cNvGrpSpPr/>
          <p:nvPr/>
        </p:nvGrpSpPr>
        <p:grpSpPr>
          <a:xfrm>
            <a:off x="2112378" y="475755"/>
            <a:ext cx="8780044" cy="4999894"/>
            <a:chOff x="0" y="0"/>
            <a:chExt cx="8780043" cy="4999892"/>
          </a:xfrm>
        </p:grpSpPr>
        <p:pic>
          <p:nvPicPr>
            <p:cNvPr id="982" name="Everyone-besieged-Lot.jpg" descr="Everyone-besieged-Lot.jpg"/>
            <p:cNvPicPr>
              <a:picLocks noChangeAspect="1"/>
            </p:cNvPicPr>
            <p:nvPr/>
          </p:nvPicPr>
          <p:blipFill>
            <a:blip r:embed="rId2"/>
            <a:srcRect/>
            <a:stretch>
              <a:fillRect/>
            </a:stretch>
          </p:blipFill>
          <p:spPr>
            <a:xfrm>
              <a:off x="76200" y="63500"/>
              <a:ext cx="8640344" cy="4860193"/>
            </a:xfrm>
            <a:prstGeom prst="rect">
              <a:avLst/>
            </a:prstGeom>
            <a:ln>
              <a:noFill/>
            </a:ln>
            <a:effectLst/>
          </p:spPr>
        </p:pic>
        <p:pic>
          <p:nvPicPr>
            <p:cNvPr id="981" name="Everyone-besieged-Lot.jpg" descr="Everyone-besieged-Lot.jpg"/>
            <p:cNvPicPr>
              <a:picLocks/>
            </p:cNvPicPr>
            <p:nvPr/>
          </p:nvPicPr>
          <p:blipFill>
            <a:blip r:embed="rId3"/>
            <a:stretch>
              <a:fillRect/>
            </a:stretch>
          </p:blipFill>
          <p:spPr>
            <a:xfrm>
              <a:off x="0" y="-1"/>
              <a:ext cx="8780044" cy="4999894"/>
            </a:xfrm>
            <a:prstGeom prst="rect">
              <a:avLst/>
            </a:prstGeom>
            <a:effectLst/>
          </p:spPr>
        </p:pic>
      </p:gr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 name="Jude 7 says their sin was “giving themselves over to fornication, and going after strange flesh.” 2 Peter 2:7 says the Sodomites had a “filthy conversation.”"/>
          <p:cNvSpPr txBox="1">
            <a:spLocks noGrp="1"/>
          </p:cNvSpPr>
          <p:nvPr>
            <p:ph type="body" sz="half" idx="1"/>
          </p:nvPr>
        </p:nvSpPr>
        <p:spPr>
          <a:xfrm>
            <a:off x="1911186" y="6605530"/>
            <a:ext cx="9182428" cy="3109567"/>
          </a:xfrm>
          <a:prstGeom prst="rect">
            <a:avLst/>
          </a:prstGeom>
        </p:spPr>
        <p:txBody>
          <a:bodyPr/>
          <a:lstStyle>
            <a:lvl1pPr algn="ctr">
              <a:defRPr sz="3400">
                <a:solidFill>
                  <a:srgbClr val="94E3FE"/>
                </a:solidFill>
              </a:defRPr>
            </a:lvl1pPr>
          </a:lstStyle>
          <a:p>
            <a:r>
              <a:t>Jude 7 says their sin was “giving themselves over to fornication, and going after strange flesh.” 2 Peter 2:7 says the Sodomites had a “filthy conversation.” </a:t>
            </a:r>
          </a:p>
        </p:txBody>
      </p:sp>
      <p:grpSp>
        <p:nvGrpSpPr>
          <p:cNvPr id="988" name="Everyone-besieged-Lot.jpg"/>
          <p:cNvGrpSpPr/>
          <p:nvPr/>
        </p:nvGrpSpPr>
        <p:grpSpPr>
          <a:xfrm>
            <a:off x="1450727" y="653555"/>
            <a:ext cx="10103346" cy="5744251"/>
            <a:chOff x="0" y="0"/>
            <a:chExt cx="10103344" cy="5744249"/>
          </a:xfrm>
        </p:grpSpPr>
        <p:pic>
          <p:nvPicPr>
            <p:cNvPr id="987" name="Everyone-besieged-Lot.jpg" descr="Everyone-besieged-Lot.jpg"/>
            <p:cNvPicPr>
              <a:picLocks noChangeAspect="1"/>
            </p:cNvPicPr>
            <p:nvPr/>
          </p:nvPicPr>
          <p:blipFill>
            <a:blip r:embed="rId2"/>
            <a:srcRect/>
            <a:stretch>
              <a:fillRect/>
            </a:stretch>
          </p:blipFill>
          <p:spPr>
            <a:xfrm>
              <a:off x="76200" y="63500"/>
              <a:ext cx="9963645" cy="5604550"/>
            </a:xfrm>
            <a:prstGeom prst="rect">
              <a:avLst/>
            </a:prstGeom>
            <a:ln>
              <a:noFill/>
            </a:ln>
            <a:effectLst/>
          </p:spPr>
        </p:pic>
        <p:pic>
          <p:nvPicPr>
            <p:cNvPr id="986" name="Everyone-besieged-Lot.jpg" descr="Everyone-besieged-Lot.jpg"/>
            <p:cNvPicPr>
              <a:picLocks/>
            </p:cNvPicPr>
            <p:nvPr/>
          </p:nvPicPr>
          <p:blipFill>
            <a:blip r:embed="rId3"/>
            <a:stretch>
              <a:fillRect/>
            </a:stretch>
          </p:blipFill>
          <p:spPr>
            <a:xfrm>
              <a:off x="0" y="-1"/>
              <a:ext cx="10103345" cy="5744251"/>
            </a:xfrm>
            <a:prstGeom prst="rect">
              <a:avLst/>
            </a:prstGeom>
            <a:effectLst/>
          </p:spPr>
        </p:pic>
      </p:grpSp>
    </p:spTree>
  </p:cSld>
  <p:clrMapOvr>
    <a:masterClrMapping/>
  </p:clrMapOvr>
  <p:transition spd="med"/>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 name="The entire population, “old and young” (Ge. 19:4), “small and great” (Ge. 19:11), had become morally reprobate and was devoted to unnatural lust. This is a warning about the corrupting influence of homosexuality."/>
          <p:cNvSpPr txBox="1">
            <a:spLocks noGrp="1"/>
          </p:cNvSpPr>
          <p:nvPr>
            <p:ph type="body" sz="half" idx="1"/>
          </p:nvPr>
        </p:nvSpPr>
        <p:spPr>
          <a:xfrm>
            <a:off x="1147499" y="6381792"/>
            <a:ext cx="10709802" cy="2943176"/>
          </a:xfrm>
          <a:prstGeom prst="rect">
            <a:avLst/>
          </a:prstGeom>
        </p:spPr>
        <p:txBody>
          <a:bodyPr/>
          <a:lstStyle>
            <a:lvl1pPr algn="ctr">
              <a:defRPr sz="3400">
                <a:solidFill>
                  <a:srgbClr val="94E3FE"/>
                </a:solidFill>
              </a:defRPr>
            </a:lvl1pPr>
          </a:lstStyle>
          <a:p>
            <a:r>
              <a:t>The entire population, “old and young” (Ge. 19:4), “small and great” (Ge. 19:11), had become morally reprobate and was devoted to unnatural lust. This is a warning about the corrupting influence of homosexuality.</a:t>
            </a:r>
          </a:p>
        </p:txBody>
      </p:sp>
      <p:grpSp>
        <p:nvGrpSpPr>
          <p:cNvPr id="993" name="Everyone-besieged-Lot.jpg"/>
          <p:cNvGrpSpPr/>
          <p:nvPr/>
        </p:nvGrpSpPr>
        <p:grpSpPr>
          <a:xfrm>
            <a:off x="1547350" y="678955"/>
            <a:ext cx="9910100" cy="5635550"/>
            <a:chOff x="0" y="0"/>
            <a:chExt cx="9910098" cy="5635548"/>
          </a:xfrm>
        </p:grpSpPr>
        <p:pic>
          <p:nvPicPr>
            <p:cNvPr id="992" name="Everyone-besieged-Lot.jpg" descr="Everyone-besieged-Lot.jpg"/>
            <p:cNvPicPr>
              <a:picLocks noChangeAspect="1"/>
            </p:cNvPicPr>
            <p:nvPr/>
          </p:nvPicPr>
          <p:blipFill>
            <a:blip r:embed="rId2"/>
            <a:srcRect/>
            <a:stretch>
              <a:fillRect/>
            </a:stretch>
          </p:blipFill>
          <p:spPr>
            <a:xfrm>
              <a:off x="76200" y="63500"/>
              <a:ext cx="9770399" cy="5495849"/>
            </a:xfrm>
            <a:prstGeom prst="rect">
              <a:avLst/>
            </a:prstGeom>
            <a:ln>
              <a:noFill/>
            </a:ln>
            <a:effectLst/>
          </p:spPr>
        </p:pic>
        <p:pic>
          <p:nvPicPr>
            <p:cNvPr id="991" name="Everyone-besieged-Lot.jpg" descr="Everyone-besieged-Lot.jpg"/>
            <p:cNvPicPr>
              <a:picLocks/>
            </p:cNvPicPr>
            <p:nvPr/>
          </p:nvPicPr>
          <p:blipFill>
            <a:blip r:embed="rId3"/>
            <a:stretch>
              <a:fillRect/>
            </a:stretch>
          </p:blipFill>
          <p:spPr>
            <a:xfrm>
              <a:off x="-1" y="-1"/>
              <a:ext cx="9910100" cy="5635550"/>
            </a:xfrm>
            <a:prstGeom prst="rect">
              <a:avLst/>
            </a:prstGeom>
            <a:effectLst/>
          </p:spPr>
        </p:pic>
      </p:grpSp>
    </p:spTree>
  </p:cSld>
  <p:clrMapOvr>
    <a:masterClrMapping/>
  </p:clrMapOvr>
  <p:transition spd="med"/>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 name="They were open and proud about their sin (Isa. 3:9). The men of Sodom were “out of the closet.” Modern Sodomites have “gay pride” parades."/>
          <p:cNvSpPr txBox="1">
            <a:spLocks noGrp="1"/>
          </p:cNvSpPr>
          <p:nvPr>
            <p:ph type="body" sz="half" idx="1"/>
          </p:nvPr>
        </p:nvSpPr>
        <p:spPr>
          <a:xfrm>
            <a:off x="1147499" y="6493661"/>
            <a:ext cx="10709802" cy="2943177"/>
          </a:xfrm>
          <a:prstGeom prst="rect">
            <a:avLst/>
          </a:prstGeom>
        </p:spPr>
        <p:txBody>
          <a:bodyPr/>
          <a:lstStyle>
            <a:lvl1pPr algn="ctr">
              <a:defRPr sz="3400">
                <a:solidFill>
                  <a:srgbClr val="94E3FE"/>
                </a:solidFill>
              </a:defRPr>
            </a:lvl1pPr>
          </a:lstStyle>
          <a:p>
            <a:r>
              <a:t>They were open and proud about their sin (Isa. 3:9). The men of Sodom were “out of the closet.” Modern Sodomites have “gay pride” parades.</a:t>
            </a:r>
          </a:p>
        </p:txBody>
      </p:sp>
      <p:grpSp>
        <p:nvGrpSpPr>
          <p:cNvPr id="998" name="Everyone-besieged-Lot.jpg"/>
          <p:cNvGrpSpPr/>
          <p:nvPr/>
        </p:nvGrpSpPr>
        <p:grpSpPr>
          <a:xfrm>
            <a:off x="1547350" y="678955"/>
            <a:ext cx="9910100" cy="5635550"/>
            <a:chOff x="0" y="0"/>
            <a:chExt cx="9910098" cy="5635548"/>
          </a:xfrm>
        </p:grpSpPr>
        <p:pic>
          <p:nvPicPr>
            <p:cNvPr id="997" name="Everyone-besieged-Lot.jpg" descr="Everyone-besieged-Lot.jpg"/>
            <p:cNvPicPr>
              <a:picLocks noChangeAspect="1"/>
            </p:cNvPicPr>
            <p:nvPr/>
          </p:nvPicPr>
          <p:blipFill>
            <a:blip r:embed="rId2"/>
            <a:srcRect/>
            <a:stretch>
              <a:fillRect/>
            </a:stretch>
          </p:blipFill>
          <p:spPr>
            <a:xfrm>
              <a:off x="76200" y="63500"/>
              <a:ext cx="9770399" cy="5495849"/>
            </a:xfrm>
            <a:prstGeom prst="rect">
              <a:avLst/>
            </a:prstGeom>
            <a:ln>
              <a:noFill/>
            </a:ln>
            <a:effectLst/>
          </p:spPr>
        </p:pic>
        <p:pic>
          <p:nvPicPr>
            <p:cNvPr id="996" name="Everyone-besieged-Lot.jpg" descr="Everyone-besieged-Lot.jpg"/>
            <p:cNvPicPr>
              <a:picLocks/>
            </p:cNvPicPr>
            <p:nvPr/>
          </p:nvPicPr>
          <p:blipFill>
            <a:blip r:embed="rId3"/>
            <a:stretch>
              <a:fillRect/>
            </a:stretch>
          </p:blipFill>
          <p:spPr>
            <a:xfrm>
              <a:off x="-1" y="-1"/>
              <a:ext cx="9910100" cy="5635550"/>
            </a:xfrm>
            <a:prstGeom prst="rect">
              <a:avLst/>
            </a:prstGeom>
            <a:effectLst/>
          </p:spPr>
        </p:pic>
      </p:grpSp>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 name="They were slaves to their depraved lust (Ge. 19:11). Even after they were stricken with blindness, they continued to try to satisfy their lusts and commit violence on Lot."/>
          <p:cNvSpPr txBox="1">
            <a:spLocks noGrp="1"/>
          </p:cNvSpPr>
          <p:nvPr>
            <p:ph type="body" sz="half" idx="1"/>
          </p:nvPr>
        </p:nvSpPr>
        <p:spPr>
          <a:xfrm>
            <a:off x="1147499" y="6437727"/>
            <a:ext cx="10709802" cy="2943176"/>
          </a:xfrm>
          <a:prstGeom prst="rect">
            <a:avLst/>
          </a:prstGeom>
        </p:spPr>
        <p:txBody>
          <a:bodyPr/>
          <a:lstStyle>
            <a:lvl1pPr algn="ctr">
              <a:defRPr sz="3400">
                <a:solidFill>
                  <a:srgbClr val="94E3FE"/>
                </a:solidFill>
              </a:defRPr>
            </a:lvl1pPr>
          </a:lstStyle>
          <a:p>
            <a:r>
              <a:t>They were slaves to their depraved lust (Ge. 19:11). Even after they were stricken with blindness, they continued to try to satisfy their lusts and commit violence on Lot.</a:t>
            </a:r>
          </a:p>
        </p:txBody>
      </p:sp>
      <p:pic>
        <p:nvPicPr>
          <p:cNvPr id="1001" name="the-men-of-Sodom-blindness.jpg" descr="the-men-of-Sodom-blindness.jpg"/>
          <p:cNvPicPr>
            <a:picLocks noChangeAspect="1"/>
          </p:cNvPicPr>
          <p:nvPr/>
        </p:nvPicPr>
        <p:blipFill>
          <a:blip r:embed="rId2"/>
          <a:stretch>
            <a:fillRect/>
          </a:stretch>
        </p:blipFill>
        <p:spPr>
          <a:xfrm>
            <a:off x="1422400" y="598189"/>
            <a:ext cx="10160000" cy="5715001"/>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 name="abraham pictorial.jpg" descr="abraham pictorial.jpg"/>
          <p:cNvPicPr>
            <a:picLocks noChangeAspect="1"/>
          </p:cNvPicPr>
          <p:nvPr/>
        </p:nvPicPr>
        <p:blipFill>
          <a:blip r:embed="rId2"/>
          <a:srcRect l="13655" t="24370" r="46204" b="37607"/>
          <a:stretch>
            <a:fillRect/>
          </a:stretch>
        </p:blipFill>
        <p:spPr>
          <a:xfrm>
            <a:off x="977503" y="532790"/>
            <a:ext cx="11049955" cy="7103661"/>
          </a:xfrm>
          <a:prstGeom prst="rect">
            <a:avLst/>
          </a:prstGeom>
          <a:ln w="12700">
            <a:miter lim="400000"/>
          </a:ln>
        </p:spPr>
      </p:pic>
      <p:sp>
        <p:nvSpPr>
          <p:cNvPr id="375" name="Abraham traveled from Haran to Canaan via Hamath and Damascus on the Great Trunk Road."/>
          <p:cNvSpPr txBox="1">
            <a:spLocks noGrp="1"/>
          </p:cNvSpPr>
          <p:nvPr>
            <p:ph type="body" sz="quarter" idx="1"/>
          </p:nvPr>
        </p:nvSpPr>
        <p:spPr>
          <a:xfrm>
            <a:off x="906684" y="7904977"/>
            <a:ext cx="11191432" cy="1587501"/>
          </a:xfrm>
          <a:prstGeom prst="rect">
            <a:avLst/>
          </a:prstGeom>
        </p:spPr>
        <p:txBody>
          <a:bodyPr/>
          <a:lstStyle>
            <a:lvl1pPr algn="ctr">
              <a:defRPr sz="3200">
                <a:solidFill>
                  <a:srgbClr val="94E3FE"/>
                </a:solidFill>
              </a:defRPr>
            </a:lvl1pPr>
          </a:lstStyle>
          <a:p>
            <a:r>
              <a:t>Abraham traveled from Haran to Canaan via Hamath and Damascus on the Great Trunk Road.</a:t>
            </a:r>
          </a:p>
        </p:txBody>
      </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 name="The rapid spread of, and acceptance of, homosexuality in these days is a sign of the end times. Jesus compared Lot and Sodom to the time just before His return. See Lu. 17:28-30"/>
          <p:cNvSpPr txBox="1">
            <a:spLocks noGrp="1"/>
          </p:cNvSpPr>
          <p:nvPr>
            <p:ph type="body" sz="half" idx="1"/>
          </p:nvPr>
        </p:nvSpPr>
        <p:spPr>
          <a:xfrm>
            <a:off x="1563573" y="6864392"/>
            <a:ext cx="9877654" cy="2739480"/>
          </a:xfrm>
          <a:prstGeom prst="rect">
            <a:avLst/>
          </a:prstGeom>
        </p:spPr>
        <p:txBody>
          <a:bodyPr/>
          <a:lstStyle>
            <a:lvl1pPr algn="ctr">
              <a:defRPr sz="3400">
                <a:solidFill>
                  <a:srgbClr val="94E3FE"/>
                </a:solidFill>
              </a:defRPr>
            </a:lvl1pPr>
          </a:lstStyle>
          <a:p>
            <a:r>
              <a:t>The rapid spread of, and acceptance of, homosexuality in these days is a sign of the end times. Jesus compared Lot and Sodom to the time just before His return. See Lu. 17:28-30</a:t>
            </a:r>
          </a:p>
        </p:txBody>
      </p:sp>
      <p:pic>
        <p:nvPicPr>
          <p:cNvPr id="1004" name="iu.jpeg" descr="iu.jpeg"/>
          <p:cNvPicPr>
            <a:picLocks noChangeAspect="1"/>
          </p:cNvPicPr>
          <p:nvPr/>
        </p:nvPicPr>
        <p:blipFill>
          <a:blip r:embed="rId2"/>
          <a:srcRect l="12397"/>
          <a:stretch>
            <a:fillRect/>
          </a:stretch>
        </p:blipFill>
        <p:spPr>
          <a:xfrm>
            <a:off x="1703784" y="498365"/>
            <a:ext cx="9597112" cy="6159829"/>
          </a:xfrm>
          <a:prstGeom prst="rect">
            <a:avLst/>
          </a:prstGeom>
          <a:ln w="12700">
            <a:miter lim="400000"/>
          </a:ln>
        </p:spPr>
      </p:pic>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 name="“Then the LORD rained upon Sodom and upon Gomorrah brimstone and fire from the LORD out of heaven” (Ge. 19:24)."/>
          <p:cNvSpPr txBox="1">
            <a:spLocks noGrp="1"/>
          </p:cNvSpPr>
          <p:nvPr>
            <p:ph type="body" sz="half" idx="1"/>
          </p:nvPr>
        </p:nvSpPr>
        <p:spPr>
          <a:xfrm>
            <a:off x="809064" y="1338039"/>
            <a:ext cx="4723339" cy="7800529"/>
          </a:xfrm>
          <a:prstGeom prst="rect">
            <a:avLst/>
          </a:prstGeom>
        </p:spPr>
        <p:txBody>
          <a:bodyPr/>
          <a:lstStyle>
            <a:lvl1pPr>
              <a:defRPr sz="3400">
                <a:solidFill>
                  <a:srgbClr val="FFFFFF"/>
                </a:solidFill>
              </a:defRPr>
            </a:lvl1pPr>
          </a:lstStyle>
          <a:p>
            <a:r>
              <a:t>“Then the LORD rained upon Sodom and upon Gomorrah brimstone and fire from the LORD out of heaven” (Ge. 19:24).</a:t>
            </a:r>
          </a:p>
        </p:txBody>
      </p:sp>
      <p:pic>
        <p:nvPicPr>
          <p:cNvPr id="1007" name="1014-sodom-3.jpg" descr="1014-sodom-3.jpg"/>
          <p:cNvPicPr>
            <a:picLocks noChangeAspect="1"/>
          </p:cNvPicPr>
          <p:nvPr/>
        </p:nvPicPr>
        <p:blipFill>
          <a:blip r:embed="rId2"/>
          <a:srcRect l="2102" t="1818" r="32500" b="1818"/>
          <a:stretch>
            <a:fillRect/>
          </a:stretch>
        </p:blipFill>
        <p:spPr>
          <a:xfrm>
            <a:off x="5771257" y="1386482"/>
            <a:ext cx="6378576" cy="6008887"/>
          </a:xfrm>
          <a:prstGeom prst="rect">
            <a:avLst/>
          </a:prstGeom>
          <a:ln w="12700">
            <a:miter lim="400000"/>
          </a:ln>
        </p:spPr>
      </p:pic>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 name="Beware of Bible commentators who try to explain Bible miracles on the basis of natural events. The fire did not start because of an earthquake or a volcano."/>
          <p:cNvSpPr txBox="1">
            <a:spLocks noGrp="1"/>
          </p:cNvSpPr>
          <p:nvPr>
            <p:ph type="body" sz="half" idx="1"/>
          </p:nvPr>
        </p:nvSpPr>
        <p:spPr>
          <a:xfrm>
            <a:off x="936064" y="1465039"/>
            <a:ext cx="4577587" cy="7890322"/>
          </a:xfrm>
          <a:prstGeom prst="rect">
            <a:avLst/>
          </a:prstGeom>
        </p:spPr>
        <p:txBody>
          <a:bodyPr/>
          <a:lstStyle>
            <a:lvl1pPr>
              <a:defRPr sz="3400">
                <a:solidFill>
                  <a:srgbClr val="94E3FE"/>
                </a:solidFill>
              </a:defRPr>
            </a:lvl1pPr>
          </a:lstStyle>
          <a:p>
            <a:r>
              <a:t>Beware of Bible commentators who try to explain Bible miracles on the basis of natural events. The fire did not start because of an earthquake or a volcano.</a:t>
            </a:r>
          </a:p>
        </p:txBody>
      </p:sp>
      <p:pic>
        <p:nvPicPr>
          <p:cNvPr id="1010" name="1014-sodom-3.jpg" descr="1014-sodom-3.jpg"/>
          <p:cNvPicPr>
            <a:picLocks noChangeAspect="1"/>
          </p:cNvPicPr>
          <p:nvPr/>
        </p:nvPicPr>
        <p:blipFill>
          <a:blip r:embed="rId2"/>
          <a:srcRect l="2102" t="1818" r="32500" b="1818"/>
          <a:stretch>
            <a:fillRect/>
          </a:stretch>
        </p:blipFill>
        <p:spPr>
          <a:xfrm>
            <a:off x="5771257" y="1386482"/>
            <a:ext cx="6378576" cy="6008887"/>
          </a:xfrm>
          <a:prstGeom prst="rect">
            <a:avLst/>
          </a:prstGeom>
          <a:ln w="12700">
            <a:miter lim="400000"/>
          </a:ln>
        </p:spPr>
      </p:pic>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 name="Sodom and Gomorrah are a warning to all generations of God’s holy judgment of sin.…"/>
          <p:cNvSpPr txBox="1">
            <a:spLocks noGrp="1"/>
          </p:cNvSpPr>
          <p:nvPr>
            <p:ph type="body" sz="half" idx="1"/>
          </p:nvPr>
        </p:nvSpPr>
        <p:spPr>
          <a:xfrm>
            <a:off x="846023" y="931639"/>
            <a:ext cx="5724754" cy="7915722"/>
          </a:xfrm>
          <a:prstGeom prst="rect">
            <a:avLst/>
          </a:prstGeom>
        </p:spPr>
        <p:txBody>
          <a:bodyPr/>
          <a:lstStyle/>
          <a:p>
            <a:pPr>
              <a:defRPr sz="3400">
                <a:solidFill>
                  <a:srgbClr val="94E3FE"/>
                </a:solidFill>
              </a:defRPr>
            </a:pPr>
            <a:r>
              <a:t>Sodom and Gomorrah are a warning to all generations of God’s holy judgment of sin.</a:t>
            </a:r>
          </a:p>
          <a:p>
            <a:pPr>
              <a:defRPr sz="3400">
                <a:solidFill>
                  <a:srgbClr val="94E3FE"/>
                </a:solidFill>
              </a:defRPr>
            </a:pPr>
            <a:endParaRPr/>
          </a:p>
          <a:p>
            <a:pPr>
              <a:defRPr sz="3400">
                <a:solidFill>
                  <a:srgbClr val="FFFFFF"/>
                </a:solidFill>
              </a:defRPr>
            </a:pPr>
            <a:r>
              <a:t>“And turning the cities of Sodom and Gomorrha into ashes condemned </a:t>
            </a:r>
            <a:r>
              <a:rPr i="1"/>
              <a:t>them</a:t>
            </a:r>
            <a:r>
              <a:t> with an overthrow, making </a:t>
            </a:r>
            <a:r>
              <a:rPr i="1"/>
              <a:t>them</a:t>
            </a:r>
            <a:r>
              <a:t> an ensample unto those that after should live ungodly” (2 Pe. 2:6).</a:t>
            </a:r>
          </a:p>
        </p:txBody>
      </p:sp>
      <p:pic>
        <p:nvPicPr>
          <p:cNvPr id="1013" name="sodom.jpeg" descr="sodom.jpeg"/>
          <p:cNvPicPr>
            <a:picLocks noChangeAspect="1"/>
          </p:cNvPicPr>
          <p:nvPr/>
        </p:nvPicPr>
        <p:blipFill>
          <a:blip r:embed="rId2"/>
          <a:srcRect l="25604" t="2287" r="25604"/>
          <a:stretch>
            <a:fillRect/>
          </a:stretch>
        </p:blipFill>
        <p:spPr>
          <a:xfrm>
            <a:off x="6931427" y="1004291"/>
            <a:ext cx="5395015" cy="7384385"/>
          </a:xfrm>
          <a:prstGeom prst="rect">
            <a:avLst/>
          </a:prstGeom>
          <a:ln w="12700">
            <a:miter lim="400000"/>
          </a:ln>
        </p:spPr>
      </p:pic>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5" name="The Bible teaches that God is love, but God is also a holy Judge who punishes impenitent sin.…"/>
          <p:cNvSpPr txBox="1">
            <a:spLocks noGrp="1"/>
          </p:cNvSpPr>
          <p:nvPr>
            <p:ph type="body" sz="half" idx="1"/>
          </p:nvPr>
        </p:nvSpPr>
        <p:spPr>
          <a:xfrm>
            <a:off x="1079038" y="931639"/>
            <a:ext cx="5258724" cy="7915722"/>
          </a:xfrm>
          <a:prstGeom prst="rect">
            <a:avLst/>
          </a:prstGeom>
        </p:spPr>
        <p:txBody>
          <a:bodyPr/>
          <a:lstStyle/>
          <a:p>
            <a:pPr>
              <a:defRPr sz="3400">
                <a:solidFill>
                  <a:srgbClr val="94E3FE"/>
                </a:solidFill>
              </a:defRPr>
            </a:pPr>
            <a:r>
              <a:t>The Bible teaches that God is love, but God is also a holy Judge who punishes impenitent sin. </a:t>
            </a:r>
          </a:p>
          <a:p>
            <a:pPr>
              <a:defRPr sz="3400">
                <a:solidFill>
                  <a:srgbClr val="94E3FE"/>
                </a:solidFill>
              </a:defRPr>
            </a:pPr>
            <a:endParaRPr/>
          </a:p>
          <a:p>
            <a:pPr>
              <a:defRPr sz="3400">
                <a:solidFill>
                  <a:srgbClr val="94E3FE"/>
                </a:solidFill>
              </a:defRPr>
            </a:pPr>
            <a:r>
              <a:t>God makes examples of some sinners so that He can save others who take heed and repent.</a:t>
            </a:r>
          </a:p>
        </p:txBody>
      </p:sp>
      <p:pic>
        <p:nvPicPr>
          <p:cNvPr id="1016" name="sodom.jpeg" descr="sodom.jpeg"/>
          <p:cNvPicPr>
            <a:picLocks noChangeAspect="1"/>
          </p:cNvPicPr>
          <p:nvPr/>
        </p:nvPicPr>
        <p:blipFill>
          <a:blip r:embed="rId2"/>
          <a:srcRect l="25604" t="2287" r="25604"/>
          <a:stretch>
            <a:fillRect/>
          </a:stretch>
        </p:blipFill>
        <p:spPr>
          <a:xfrm>
            <a:off x="6931427" y="1004291"/>
            <a:ext cx="5395015" cy="7384385"/>
          </a:xfrm>
          <a:prstGeom prst="rect">
            <a:avLst/>
          </a:prstGeom>
          <a:ln w="12700">
            <a:miter lim="400000"/>
          </a:ln>
        </p:spPr>
      </p:pic>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 name="Lot’s wife looked back in disobedience to God and was turned into a pillar of salt.…"/>
          <p:cNvSpPr txBox="1">
            <a:spLocks noGrp="1"/>
          </p:cNvSpPr>
          <p:nvPr>
            <p:ph type="body" sz="half" idx="1"/>
          </p:nvPr>
        </p:nvSpPr>
        <p:spPr>
          <a:xfrm>
            <a:off x="656664" y="918939"/>
            <a:ext cx="6103472" cy="7915722"/>
          </a:xfrm>
          <a:prstGeom prst="rect">
            <a:avLst/>
          </a:prstGeom>
        </p:spPr>
        <p:txBody>
          <a:bodyPr/>
          <a:lstStyle/>
          <a:p>
            <a:pPr>
              <a:defRPr sz="3200">
                <a:solidFill>
                  <a:srgbClr val="94E3FE"/>
                </a:solidFill>
              </a:defRPr>
            </a:pPr>
            <a:r>
              <a:t>Lot’s wife looked back in disobedience to God and was turned into a pillar of salt. </a:t>
            </a:r>
          </a:p>
          <a:p>
            <a:pPr>
              <a:defRPr sz="3200">
                <a:solidFill>
                  <a:srgbClr val="94E3FE"/>
                </a:solidFill>
              </a:defRPr>
            </a:pPr>
            <a:endParaRPr/>
          </a:p>
          <a:p>
            <a:pPr>
              <a:defRPr sz="3200">
                <a:solidFill>
                  <a:srgbClr val="FFFFFF"/>
                </a:solidFill>
              </a:defRPr>
            </a:pPr>
            <a:r>
              <a:t>“And it came to pass, when they had brought them forth abroad, that he said, Escape for thy life; look not behind thee, neither stay thou in all the plain; escape to the mountain, lest thou be consumed. … But his wife looked back from behind him, and she became a pillar of salt” (Ge. 19:17, 26). </a:t>
            </a:r>
          </a:p>
        </p:txBody>
      </p:sp>
      <p:pic>
        <p:nvPicPr>
          <p:cNvPr id="1019" name="abraham-sodom.jpeg" descr="abraham-sodom.jpeg"/>
          <p:cNvPicPr>
            <a:picLocks noChangeAspect="1"/>
          </p:cNvPicPr>
          <p:nvPr/>
        </p:nvPicPr>
        <p:blipFill>
          <a:blip r:embed="rId2"/>
          <a:srcRect l="13906" r="39285"/>
          <a:stretch>
            <a:fillRect/>
          </a:stretch>
        </p:blipFill>
        <p:spPr>
          <a:xfrm>
            <a:off x="7133155" y="1097455"/>
            <a:ext cx="4954520" cy="6703693"/>
          </a:xfrm>
          <a:prstGeom prst="rect">
            <a:avLst/>
          </a:prstGeom>
          <a:ln w="12700">
            <a:miter lim="400000"/>
          </a:ln>
        </p:spPr>
      </p:pic>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 name="MOABITES AND AMMONITES…"/>
          <p:cNvSpPr txBox="1">
            <a:spLocks noGrp="1"/>
          </p:cNvSpPr>
          <p:nvPr>
            <p:ph type="body" sz="half" idx="1"/>
          </p:nvPr>
        </p:nvSpPr>
        <p:spPr>
          <a:xfrm>
            <a:off x="961464" y="797495"/>
            <a:ext cx="5384007" cy="8184010"/>
          </a:xfrm>
          <a:prstGeom prst="rect">
            <a:avLst/>
          </a:prstGeom>
        </p:spPr>
        <p:txBody>
          <a:bodyPr/>
          <a:lstStyle/>
          <a:p>
            <a:pPr>
              <a:defRPr sz="3400">
                <a:solidFill>
                  <a:srgbClr val="FFFFFF"/>
                </a:solidFill>
              </a:defRPr>
            </a:pPr>
            <a:r>
              <a:t>MOABITES AND AMMONITES</a:t>
            </a:r>
          </a:p>
          <a:p>
            <a:pPr>
              <a:defRPr sz="3400">
                <a:solidFill>
                  <a:srgbClr val="94E3FE"/>
                </a:solidFill>
              </a:defRPr>
            </a:pPr>
            <a:endParaRPr/>
          </a:p>
          <a:p>
            <a:pPr>
              <a:defRPr sz="3400">
                <a:solidFill>
                  <a:srgbClr val="94E3FE"/>
                </a:solidFill>
              </a:defRPr>
            </a:pPr>
            <a:r>
              <a:t>After Lot and his two daughters fled from Sodom, they lived in a cave somewhere near Zoar. </a:t>
            </a:r>
          </a:p>
          <a:p>
            <a:pPr>
              <a:defRPr sz="3400">
                <a:solidFill>
                  <a:srgbClr val="94E3FE"/>
                </a:solidFill>
              </a:defRPr>
            </a:pPr>
            <a:endParaRPr/>
          </a:p>
          <a:p>
            <a:pPr>
              <a:defRPr sz="3400">
                <a:solidFill>
                  <a:srgbClr val="94E3FE"/>
                </a:solidFill>
              </a:defRPr>
            </a:pPr>
            <a:r>
              <a:t>There his daughters got him drunk and cohabited with him. This is the fruit of their unholy education in wicked Sodom (Ge. 19:30-39).</a:t>
            </a:r>
          </a:p>
        </p:txBody>
      </p:sp>
      <p:pic>
        <p:nvPicPr>
          <p:cNvPr id="1022" name="lot-leaving-sodom.jpg" descr="lot-leaving-sodom.jpg"/>
          <p:cNvPicPr>
            <a:picLocks noChangeAspect="1"/>
          </p:cNvPicPr>
          <p:nvPr/>
        </p:nvPicPr>
        <p:blipFill>
          <a:blip r:embed="rId2"/>
          <a:srcRect l="8223" r="22564"/>
          <a:stretch>
            <a:fillRect/>
          </a:stretch>
        </p:blipFill>
        <p:spPr>
          <a:xfrm>
            <a:off x="6586808" y="1061243"/>
            <a:ext cx="5384201" cy="5040943"/>
          </a:xfrm>
          <a:prstGeom prst="rect">
            <a:avLst/>
          </a:prstGeom>
          <a:ln w="12700">
            <a:miter lim="400000"/>
          </a:ln>
        </p:spPr>
      </p:pic>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 name="All of these terrible things were the consequences of Lot’s unwise decisions and spiritual compromise. The consequences continued for generations. The descendants from Lot’s incest were the Ammonites and Moabites."/>
          <p:cNvSpPr txBox="1">
            <a:spLocks noGrp="1"/>
          </p:cNvSpPr>
          <p:nvPr>
            <p:ph type="body" sz="half" idx="1"/>
          </p:nvPr>
        </p:nvSpPr>
        <p:spPr>
          <a:xfrm>
            <a:off x="993660" y="732130"/>
            <a:ext cx="5429480" cy="7915722"/>
          </a:xfrm>
          <a:prstGeom prst="rect">
            <a:avLst/>
          </a:prstGeom>
        </p:spPr>
        <p:txBody>
          <a:bodyPr/>
          <a:lstStyle>
            <a:lvl1pPr>
              <a:defRPr sz="3400">
                <a:solidFill>
                  <a:srgbClr val="94E3FE"/>
                </a:solidFill>
              </a:defRPr>
            </a:lvl1pPr>
          </a:lstStyle>
          <a:p>
            <a:r>
              <a:t>All of these terrible things were the consequences of Lot’s unwise decisions and spiritual compromise. The consequences continued for generations. The descendants from Lot’s incest were the Ammonites and Moabites.</a:t>
            </a:r>
          </a:p>
        </p:txBody>
      </p:sp>
      <p:grpSp>
        <p:nvGrpSpPr>
          <p:cNvPr id="1027" name="ancient highways - Version 2.jpg"/>
          <p:cNvGrpSpPr/>
          <p:nvPr/>
        </p:nvGrpSpPr>
        <p:grpSpPr>
          <a:xfrm>
            <a:off x="6946572" y="550877"/>
            <a:ext cx="5741056" cy="8278228"/>
            <a:chOff x="0" y="0"/>
            <a:chExt cx="5741055" cy="8278227"/>
          </a:xfrm>
        </p:grpSpPr>
        <p:pic>
          <p:nvPicPr>
            <p:cNvPr id="1026" name="ancient highways - Version 2.jpg" descr="ancient highways - Version 2.jpg"/>
            <p:cNvPicPr>
              <a:picLocks noChangeAspect="1"/>
            </p:cNvPicPr>
            <p:nvPr/>
          </p:nvPicPr>
          <p:blipFill>
            <a:blip r:embed="rId2"/>
            <a:srcRect l="38402" t="34427" r="741" b="2468"/>
            <a:stretch>
              <a:fillRect/>
            </a:stretch>
          </p:blipFill>
          <p:spPr>
            <a:xfrm>
              <a:off x="76200" y="63500"/>
              <a:ext cx="5601356" cy="8138528"/>
            </a:xfrm>
            <a:prstGeom prst="rect">
              <a:avLst/>
            </a:prstGeom>
            <a:ln>
              <a:noFill/>
            </a:ln>
            <a:effectLst/>
          </p:spPr>
        </p:pic>
        <p:pic>
          <p:nvPicPr>
            <p:cNvPr id="1025" name="ancient highways - Version 2.jpg" descr="ancient highways - Version 2.jpg"/>
            <p:cNvPicPr>
              <a:picLocks/>
            </p:cNvPicPr>
            <p:nvPr/>
          </p:nvPicPr>
          <p:blipFill>
            <a:blip r:embed="rId3"/>
            <a:stretch>
              <a:fillRect/>
            </a:stretch>
          </p:blipFill>
          <p:spPr>
            <a:xfrm>
              <a:off x="0" y="-1"/>
              <a:ext cx="5741056" cy="8278229"/>
            </a:xfrm>
            <a:prstGeom prst="rect">
              <a:avLst/>
            </a:prstGeom>
            <a:effectLst/>
          </p:spPr>
        </p:pic>
      </p:grpSp>
      <p:sp>
        <p:nvSpPr>
          <p:cNvPr id="1028" name="sodom"/>
          <p:cNvSpPr txBox="1"/>
          <p:nvPr/>
        </p:nvSpPr>
        <p:spPr>
          <a:xfrm>
            <a:off x="9671887" y="3663238"/>
            <a:ext cx="234704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sodom</a:t>
            </a:r>
          </a:p>
        </p:txBody>
      </p:sp>
      <p:sp>
        <p:nvSpPr>
          <p:cNvPr id="1029" name="moab"/>
          <p:cNvSpPr txBox="1"/>
          <p:nvPr/>
        </p:nvSpPr>
        <p:spPr>
          <a:xfrm>
            <a:off x="10052287" y="5829834"/>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moab</a:t>
            </a:r>
          </a:p>
        </p:txBody>
      </p:sp>
      <p:sp>
        <p:nvSpPr>
          <p:cNvPr id="1030" name="ammon"/>
          <p:cNvSpPr txBox="1"/>
          <p:nvPr/>
        </p:nvSpPr>
        <p:spPr>
          <a:xfrm>
            <a:off x="10484687" y="2494838"/>
            <a:ext cx="234704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ammon</a:t>
            </a:r>
          </a:p>
        </p:txBody>
      </p:sp>
    </p:spTree>
  </p:cSld>
  <p:clrMapOvr>
    <a:masterClrMapping/>
  </p:clrMapOvr>
  <p:transition spd="med"/>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Shur-Gerar-Kadesh.png" descr="Shur-Gerar-Kadesh.png"/>
          <p:cNvPicPr>
            <a:picLocks noChangeAspect="1"/>
          </p:cNvPicPr>
          <p:nvPr/>
        </p:nvPicPr>
        <p:blipFill>
          <a:blip r:embed="rId2"/>
          <a:srcRect l="7930"/>
          <a:stretch>
            <a:fillRect/>
          </a:stretch>
        </p:blipFill>
        <p:spPr>
          <a:xfrm>
            <a:off x="631031" y="397946"/>
            <a:ext cx="11742933" cy="6054846"/>
          </a:xfrm>
          <a:prstGeom prst="rect">
            <a:avLst/>
          </a:prstGeom>
          <a:ln w="12700">
            <a:miter lim="400000"/>
          </a:ln>
        </p:spPr>
      </p:pic>
      <p:sp>
        <p:nvSpPr>
          <p:cNvPr id="1033" name="After this, Abraham journeyed south to between Kadesh and Shur (Ge. 20:1)."/>
          <p:cNvSpPr txBox="1">
            <a:spLocks noGrp="1"/>
          </p:cNvSpPr>
          <p:nvPr>
            <p:ph type="body" sz="half" idx="1"/>
          </p:nvPr>
        </p:nvSpPr>
        <p:spPr>
          <a:xfrm>
            <a:off x="1227252" y="6672355"/>
            <a:ext cx="10803732" cy="2562961"/>
          </a:xfrm>
          <a:prstGeom prst="rect">
            <a:avLst/>
          </a:prstGeom>
        </p:spPr>
        <p:txBody>
          <a:bodyPr/>
          <a:lstStyle>
            <a:lvl1pPr algn="ctr">
              <a:defRPr sz="3400">
                <a:solidFill>
                  <a:srgbClr val="94E3FE"/>
                </a:solidFill>
              </a:defRPr>
            </a:lvl1pPr>
          </a:lstStyle>
          <a:p>
            <a:r>
              <a:t>After this, Abraham journeyed south to between Kadesh and Shur (Ge. 20:1). </a:t>
            </a:r>
          </a:p>
        </p:txBody>
      </p:sp>
      <p:sp>
        <p:nvSpPr>
          <p:cNvPr id="1034" name="kadesh"/>
          <p:cNvSpPr txBox="1"/>
          <p:nvPr/>
        </p:nvSpPr>
        <p:spPr>
          <a:xfrm>
            <a:off x="6025682" y="2888420"/>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kadesh</a:t>
            </a:r>
          </a:p>
        </p:txBody>
      </p:sp>
      <p:sp>
        <p:nvSpPr>
          <p:cNvPr id="1035" name="shur"/>
          <p:cNvSpPr txBox="1"/>
          <p:nvPr/>
        </p:nvSpPr>
        <p:spPr>
          <a:xfrm>
            <a:off x="1943752" y="4451351"/>
            <a:ext cx="23470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shur</a:t>
            </a:r>
          </a:p>
        </p:txBody>
      </p:sp>
      <p:sp>
        <p:nvSpPr>
          <p:cNvPr id="1036" name="hebron"/>
          <p:cNvSpPr txBox="1"/>
          <p:nvPr/>
        </p:nvSpPr>
        <p:spPr>
          <a:xfrm>
            <a:off x="7884630" y="918851"/>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
        <p:nvSpPr>
          <p:cNvPr id="1037" name="gerar"/>
          <p:cNvSpPr txBox="1"/>
          <p:nvPr/>
        </p:nvSpPr>
        <p:spPr>
          <a:xfrm>
            <a:off x="6025682" y="1593020"/>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gerar</a:t>
            </a:r>
          </a:p>
        </p:txBody>
      </p:sp>
    </p:spTree>
  </p:cSld>
  <p:clrMapOvr>
    <a:masterClrMapping/>
  </p:clrMapOvr>
  <p:transition spd="med"/>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9" name="Shur-Gerar-Kadesh.png" descr="Shur-Gerar-Kadesh.png"/>
          <p:cNvPicPr>
            <a:picLocks noChangeAspect="1"/>
          </p:cNvPicPr>
          <p:nvPr/>
        </p:nvPicPr>
        <p:blipFill>
          <a:blip r:embed="rId2"/>
          <a:srcRect l="7930"/>
          <a:stretch>
            <a:fillRect/>
          </a:stretch>
        </p:blipFill>
        <p:spPr>
          <a:xfrm>
            <a:off x="631031" y="397946"/>
            <a:ext cx="11742933" cy="6054846"/>
          </a:xfrm>
          <a:prstGeom prst="rect">
            <a:avLst/>
          </a:prstGeom>
          <a:ln w="12700">
            <a:miter lim="400000"/>
          </a:ln>
        </p:spPr>
      </p:pic>
      <p:sp>
        <p:nvSpPr>
          <p:cNvPr id="1040" name="Abraham then sojourned in Gerar where he told King Abimelech that Sarah was his sister (Ge. 20:1-18)."/>
          <p:cNvSpPr txBox="1">
            <a:spLocks noGrp="1"/>
          </p:cNvSpPr>
          <p:nvPr>
            <p:ph type="body" sz="half" idx="1"/>
          </p:nvPr>
        </p:nvSpPr>
        <p:spPr>
          <a:xfrm>
            <a:off x="1227252" y="6672355"/>
            <a:ext cx="10803732" cy="2562961"/>
          </a:xfrm>
          <a:prstGeom prst="rect">
            <a:avLst/>
          </a:prstGeom>
        </p:spPr>
        <p:txBody>
          <a:bodyPr/>
          <a:lstStyle>
            <a:lvl1pPr algn="ctr">
              <a:defRPr sz="3200">
                <a:solidFill>
                  <a:srgbClr val="94E3FE"/>
                </a:solidFill>
              </a:defRPr>
            </a:lvl1pPr>
          </a:lstStyle>
          <a:p>
            <a:r>
              <a:t>Abraham then sojourned in Gerar where he told King Abimelech that Sarah was his sister (Ge. 20:1-18). </a:t>
            </a:r>
          </a:p>
        </p:txBody>
      </p:sp>
      <p:sp>
        <p:nvSpPr>
          <p:cNvPr id="1041" name="kadesh"/>
          <p:cNvSpPr txBox="1"/>
          <p:nvPr/>
        </p:nvSpPr>
        <p:spPr>
          <a:xfrm>
            <a:off x="6025682" y="2888420"/>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kadesh</a:t>
            </a:r>
          </a:p>
        </p:txBody>
      </p:sp>
      <p:sp>
        <p:nvSpPr>
          <p:cNvPr id="1042" name="shur"/>
          <p:cNvSpPr txBox="1"/>
          <p:nvPr/>
        </p:nvSpPr>
        <p:spPr>
          <a:xfrm>
            <a:off x="1943752" y="4451351"/>
            <a:ext cx="23470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shur</a:t>
            </a:r>
          </a:p>
        </p:txBody>
      </p:sp>
      <p:sp>
        <p:nvSpPr>
          <p:cNvPr id="1043" name="hebron"/>
          <p:cNvSpPr txBox="1"/>
          <p:nvPr/>
        </p:nvSpPr>
        <p:spPr>
          <a:xfrm>
            <a:off x="7884630" y="918851"/>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
        <p:nvSpPr>
          <p:cNvPr id="1044" name="gerar"/>
          <p:cNvSpPr txBox="1"/>
          <p:nvPr/>
        </p:nvSpPr>
        <p:spPr>
          <a:xfrm>
            <a:off x="6025682" y="1593020"/>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gerar</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Abraham first stopped at Shechem (Sichem), which is below Mt. Gerizim (Ge. 12:6)."/>
          <p:cNvSpPr txBox="1">
            <a:spLocks noGrp="1"/>
          </p:cNvSpPr>
          <p:nvPr>
            <p:ph type="body" sz="quarter" idx="1"/>
          </p:nvPr>
        </p:nvSpPr>
        <p:spPr>
          <a:xfrm>
            <a:off x="1538570" y="7683284"/>
            <a:ext cx="9927660" cy="1587501"/>
          </a:xfrm>
          <a:prstGeom prst="rect">
            <a:avLst/>
          </a:prstGeom>
        </p:spPr>
        <p:txBody>
          <a:bodyPr/>
          <a:lstStyle/>
          <a:p>
            <a:pPr algn="ctr">
              <a:defRPr sz="3400">
                <a:solidFill>
                  <a:srgbClr val="94E3FE"/>
                </a:solidFill>
              </a:defRPr>
            </a:pPr>
            <a:r>
              <a:t>Abraham first stopped at </a:t>
            </a:r>
            <a:r>
              <a:rPr>
                <a:solidFill>
                  <a:srgbClr val="FFFFFF"/>
                </a:solidFill>
              </a:rPr>
              <a:t>Shechem</a:t>
            </a:r>
            <a:r>
              <a:t> (Sichem), which is below Mt. Gerizim (Ge. 12:6).</a:t>
            </a:r>
          </a:p>
        </p:txBody>
      </p:sp>
      <p:pic>
        <p:nvPicPr>
          <p:cNvPr id="378" name="001-israel-blank-maps.jpg" descr="001-israel-blank-maps.jpg"/>
          <p:cNvPicPr>
            <a:picLocks noChangeAspect="1"/>
          </p:cNvPicPr>
          <p:nvPr/>
        </p:nvPicPr>
        <p:blipFill>
          <a:blip r:embed="rId2"/>
          <a:srcRect l="42529" r="3046" b="14394"/>
          <a:stretch>
            <a:fillRect/>
          </a:stretch>
        </p:blipFill>
        <p:spPr>
          <a:xfrm>
            <a:off x="6778706" y="844408"/>
            <a:ext cx="5520101" cy="6512019"/>
          </a:xfrm>
          <a:prstGeom prst="rect">
            <a:avLst/>
          </a:prstGeom>
          <a:ln w="12700">
            <a:miter lim="400000"/>
          </a:ln>
        </p:spPr>
      </p:pic>
      <p:pic>
        <p:nvPicPr>
          <p:cNvPr id="379" name="abrahamandlottraveling.jpeg" descr="abrahamandlottraveling.jpeg"/>
          <p:cNvPicPr>
            <a:picLocks noChangeAspect="1"/>
          </p:cNvPicPr>
          <p:nvPr/>
        </p:nvPicPr>
        <p:blipFill>
          <a:blip r:embed="rId3"/>
          <a:stretch>
            <a:fillRect/>
          </a:stretch>
        </p:blipFill>
        <p:spPr>
          <a:xfrm rot="21410907">
            <a:off x="1378567" y="930102"/>
            <a:ext cx="4659666" cy="5838095"/>
          </a:xfrm>
          <a:prstGeom prst="rect">
            <a:avLst/>
          </a:prstGeom>
          <a:ln w="12700">
            <a:miter lim="400000"/>
          </a:ln>
        </p:spPr>
      </p:pic>
      <p:sp>
        <p:nvSpPr>
          <p:cNvPr id="380" name="haran"/>
          <p:cNvSpPr txBox="1"/>
          <p:nvPr/>
        </p:nvSpPr>
        <p:spPr>
          <a:xfrm rot="6105">
            <a:off x="10626568" y="971675"/>
            <a:ext cx="1077312"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haran</a:t>
            </a:r>
          </a:p>
        </p:txBody>
      </p:sp>
      <p:sp>
        <p:nvSpPr>
          <p:cNvPr id="381" name="Line"/>
          <p:cNvSpPr/>
          <p:nvPr/>
        </p:nvSpPr>
        <p:spPr>
          <a:xfrm flipV="1">
            <a:off x="11801690" y="935474"/>
            <a:ext cx="152303" cy="925462"/>
          </a:xfrm>
          <a:prstGeom prst="line">
            <a:avLst/>
          </a:prstGeom>
          <a:ln w="889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382" name="galilee"/>
          <p:cNvSpPr txBox="1"/>
          <p:nvPr/>
        </p:nvSpPr>
        <p:spPr>
          <a:xfrm rot="6105">
            <a:off x="8786957" y="1933606"/>
            <a:ext cx="1270044" cy="3976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galilee</a:t>
            </a:r>
          </a:p>
        </p:txBody>
      </p:sp>
      <p:sp>
        <p:nvSpPr>
          <p:cNvPr id="383" name="shechem"/>
          <p:cNvSpPr txBox="1"/>
          <p:nvPr/>
        </p:nvSpPr>
        <p:spPr>
          <a:xfrm rot="6105">
            <a:off x="8073576" y="4381713"/>
            <a:ext cx="1447931"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shechem</a:t>
            </a:r>
          </a:p>
        </p:txBody>
      </p:sp>
      <p:sp>
        <p:nvSpPr>
          <p:cNvPr id="384" name="salem"/>
          <p:cNvSpPr txBox="1"/>
          <p:nvPr/>
        </p:nvSpPr>
        <p:spPr>
          <a:xfrm rot="6105">
            <a:off x="7949803" y="6562642"/>
            <a:ext cx="1047751"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salem</a:t>
            </a:r>
          </a:p>
        </p:txBody>
      </p:sp>
      <p:sp>
        <p:nvSpPr>
          <p:cNvPr id="385" name="bethel"/>
          <p:cNvSpPr txBox="1"/>
          <p:nvPr/>
        </p:nvSpPr>
        <p:spPr>
          <a:xfrm rot="6105">
            <a:off x="7749540" y="5765963"/>
            <a:ext cx="1181101"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bethel</a:t>
            </a:r>
          </a:p>
        </p:txBody>
      </p:sp>
    </p:spTree>
  </p:cSld>
  <p:clrMapOvr>
    <a:masterClrMapping/>
  </p:clrMapOvr>
  <p:transition spd="med"/>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Shur-Gerar-Kadesh.png" descr="Shur-Gerar-Kadesh.png"/>
          <p:cNvPicPr>
            <a:picLocks noChangeAspect="1"/>
          </p:cNvPicPr>
          <p:nvPr/>
        </p:nvPicPr>
        <p:blipFill>
          <a:blip r:embed="rId2"/>
          <a:srcRect l="7930" b="4994"/>
          <a:stretch>
            <a:fillRect/>
          </a:stretch>
        </p:blipFill>
        <p:spPr>
          <a:xfrm>
            <a:off x="631031" y="397946"/>
            <a:ext cx="11742933" cy="5752427"/>
          </a:xfrm>
          <a:prstGeom prst="rect">
            <a:avLst/>
          </a:prstGeom>
          <a:ln w="12700">
            <a:miter lim="400000"/>
          </a:ln>
        </p:spPr>
      </p:pic>
      <p:sp>
        <p:nvSpPr>
          <p:cNvPr id="1047" name="Abraham moved to the area of Beersheba. There he dug a well which was stolen by Abimelech’s men. Abraham made a covenant with Abimelech by giving him seven lambs and naming the well “Beersheba” which means “well of seven” or “well or oath” (Ge. 21:22-34)"/>
          <p:cNvSpPr txBox="1">
            <a:spLocks noGrp="1"/>
          </p:cNvSpPr>
          <p:nvPr>
            <p:ph type="body" sz="half" idx="1"/>
          </p:nvPr>
        </p:nvSpPr>
        <p:spPr>
          <a:xfrm>
            <a:off x="631031" y="6291355"/>
            <a:ext cx="11742738" cy="3261847"/>
          </a:xfrm>
          <a:prstGeom prst="rect">
            <a:avLst/>
          </a:prstGeom>
        </p:spPr>
        <p:txBody>
          <a:bodyPr/>
          <a:lstStyle/>
          <a:p>
            <a:pPr algn="ctr">
              <a:defRPr sz="3400">
                <a:solidFill>
                  <a:srgbClr val="94E3FE"/>
                </a:solidFill>
              </a:defRPr>
            </a:pPr>
            <a:r>
              <a:t>Abraham moved to the area of </a:t>
            </a:r>
            <a:r>
              <a:rPr>
                <a:solidFill>
                  <a:srgbClr val="FFFFFF"/>
                </a:solidFill>
              </a:rPr>
              <a:t>Beersheba</a:t>
            </a:r>
            <a:r>
              <a:t>. There he dug a well which was stolen by Abimelech’s men. Abraham made a covenant with Abimelech by giving him seven lambs and naming the well “Beersheba” which means “well of seven” or “well or oath” (Ge. 21:22-34).</a:t>
            </a:r>
          </a:p>
        </p:txBody>
      </p:sp>
      <p:sp>
        <p:nvSpPr>
          <p:cNvPr id="1048" name="beersheba"/>
          <p:cNvSpPr txBox="1"/>
          <p:nvPr/>
        </p:nvSpPr>
        <p:spPr>
          <a:xfrm>
            <a:off x="5866200" y="2592166"/>
            <a:ext cx="2666009"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beersheba</a:t>
            </a:r>
          </a:p>
        </p:txBody>
      </p:sp>
      <p:sp>
        <p:nvSpPr>
          <p:cNvPr id="1049" name="shur"/>
          <p:cNvSpPr txBox="1"/>
          <p:nvPr/>
        </p:nvSpPr>
        <p:spPr>
          <a:xfrm>
            <a:off x="1943752" y="4451351"/>
            <a:ext cx="23470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shur</a:t>
            </a:r>
          </a:p>
        </p:txBody>
      </p:sp>
      <p:sp>
        <p:nvSpPr>
          <p:cNvPr id="1050" name="hebron"/>
          <p:cNvSpPr txBox="1"/>
          <p:nvPr/>
        </p:nvSpPr>
        <p:spPr>
          <a:xfrm>
            <a:off x="7884630" y="918851"/>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
        <p:nvSpPr>
          <p:cNvPr id="1051" name="gerar"/>
          <p:cNvSpPr txBox="1"/>
          <p:nvPr/>
        </p:nvSpPr>
        <p:spPr>
          <a:xfrm>
            <a:off x="6025682" y="1593020"/>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gerar</a:t>
            </a:r>
          </a:p>
        </p:txBody>
      </p:sp>
    </p:spTree>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The well in Beersheba traditionally known as Abraham’s well, 19th century photo"/>
          <p:cNvSpPr txBox="1">
            <a:spLocks noGrp="1"/>
          </p:cNvSpPr>
          <p:nvPr>
            <p:ph type="body" sz="quarter" idx="1"/>
          </p:nvPr>
        </p:nvSpPr>
        <p:spPr>
          <a:xfrm>
            <a:off x="1787714" y="7846422"/>
            <a:ext cx="9429372" cy="1532570"/>
          </a:xfrm>
          <a:prstGeom prst="rect">
            <a:avLst/>
          </a:prstGeom>
        </p:spPr>
        <p:txBody>
          <a:bodyPr/>
          <a:lstStyle>
            <a:lvl1pPr algn="ctr">
              <a:defRPr sz="3400">
                <a:solidFill>
                  <a:srgbClr val="94E3FE"/>
                </a:solidFill>
              </a:defRPr>
            </a:lvl1pPr>
          </a:lstStyle>
          <a:p>
            <a:r>
              <a:t>The well in Beersheba traditionally known as Abraham’s well, 19th century photo</a:t>
            </a:r>
          </a:p>
        </p:txBody>
      </p:sp>
      <p:pic>
        <p:nvPicPr>
          <p:cNvPr id="1054" name="well beersheba 19th century.png" descr="well beersheba 19th century.png"/>
          <p:cNvPicPr>
            <a:picLocks noChangeAspect="1"/>
          </p:cNvPicPr>
          <p:nvPr/>
        </p:nvPicPr>
        <p:blipFill>
          <a:blip r:embed="rId2"/>
          <a:srcRect t="9139"/>
          <a:stretch>
            <a:fillRect/>
          </a:stretch>
        </p:blipFill>
        <p:spPr>
          <a:xfrm>
            <a:off x="1841500" y="486219"/>
            <a:ext cx="9321957" cy="7129436"/>
          </a:xfrm>
          <a:prstGeom prst="rect">
            <a:avLst/>
          </a:prstGeom>
          <a:ln w="12700">
            <a:miter lim="400000"/>
          </a:ln>
        </p:spPr>
      </p:pic>
    </p:spTree>
  </p:cSld>
  <p:clrMapOvr>
    <a:masterClrMapping/>
  </p:clrMapOvr>
  <p:transition spd="med"/>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 name="Beginning in the 10th century BC, in the days of Solomon, Beersheba was the administrative center of the southern region of the kingdom. It was a walled city with a four-chamber gate, casemate walls, a drainage system, a major communal well with a stone "/>
          <p:cNvSpPr txBox="1">
            <a:spLocks noGrp="1"/>
          </p:cNvSpPr>
          <p:nvPr>
            <p:ph type="body" sz="half" idx="1"/>
          </p:nvPr>
        </p:nvSpPr>
        <p:spPr>
          <a:xfrm>
            <a:off x="629536" y="5874678"/>
            <a:ext cx="11745728" cy="3613738"/>
          </a:xfrm>
          <a:prstGeom prst="rect">
            <a:avLst/>
          </a:prstGeom>
        </p:spPr>
        <p:txBody>
          <a:bodyPr/>
          <a:lstStyle>
            <a:lvl1pPr algn="ctr">
              <a:defRPr sz="3200">
                <a:solidFill>
                  <a:srgbClr val="94E3FE"/>
                </a:solidFill>
              </a:defRPr>
            </a:lvl1pPr>
          </a:lstStyle>
          <a:p>
            <a:r>
              <a:t>Beginning in the 10th century BC, in the days of Solomon, Beersheba was the administrative center of the southern region of the kingdom. It was a walled city with a four-chamber gate, casemate walls, a drainage system, a major communal well with a stone staircase, a governor’s palace, large warehouses, and garrisons for soldiers.</a:t>
            </a:r>
          </a:p>
        </p:txBody>
      </p:sp>
      <p:pic>
        <p:nvPicPr>
          <p:cNvPr id="1057" name="Model_Beersheba.jpg" descr="Model_Beersheba.jpg"/>
          <p:cNvPicPr>
            <a:picLocks noChangeAspect="1"/>
          </p:cNvPicPr>
          <p:nvPr/>
        </p:nvPicPr>
        <p:blipFill>
          <a:blip r:embed="rId2"/>
          <a:stretch>
            <a:fillRect/>
          </a:stretch>
        </p:blipFill>
        <p:spPr>
          <a:xfrm>
            <a:off x="2304317" y="528474"/>
            <a:ext cx="8396166" cy="5095109"/>
          </a:xfrm>
          <a:prstGeom prst="rect">
            <a:avLst/>
          </a:prstGeom>
          <a:ln w="12700">
            <a:miter lim="400000"/>
          </a:ln>
        </p:spPr>
      </p:pic>
    </p:spTree>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9" name="Model_Beersheba.jpg" descr="Model_Beersheba.jpg"/>
          <p:cNvPicPr>
            <a:picLocks noChangeAspect="1"/>
          </p:cNvPicPr>
          <p:nvPr/>
        </p:nvPicPr>
        <p:blipFill>
          <a:blip r:embed="rId2"/>
          <a:stretch>
            <a:fillRect/>
          </a:stretch>
        </p:blipFill>
        <p:spPr>
          <a:xfrm>
            <a:off x="937838" y="623714"/>
            <a:ext cx="11129124" cy="6753572"/>
          </a:xfrm>
          <a:prstGeom prst="rect">
            <a:avLst/>
          </a:prstGeom>
          <a:ln w="12700">
            <a:miter lim="400000"/>
          </a:ln>
        </p:spPr>
      </p:pic>
      <p:sp>
        <p:nvSpPr>
          <p:cNvPr id="1060" name="Model of Beersheba in the kingdom era"/>
          <p:cNvSpPr txBox="1"/>
          <p:nvPr/>
        </p:nvSpPr>
        <p:spPr>
          <a:xfrm>
            <a:off x="1752373" y="7615211"/>
            <a:ext cx="9500054" cy="12614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76D6FF"/>
                </a:solidFill>
              </a:defRPr>
            </a:lvl1pPr>
          </a:lstStyle>
          <a:p>
            <a:r>
              <a:t>Model of Beersheba in the kingdom era</a:t>
            </a:r>
          </a:p>
        </p:txBody>
      </p:sp>
    </p:spTree>
  </p:cSld>
  <p:clrMapOvr>
    <a:masterClrMapping/>
  </p:clrMapOvr>
  <p:transition spd="med"/>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Beersheba was destroyed in 701 BC by the Assyrian king Sennacherib, whose army was afterward destroyed by the angel in answer to the prayers of Hezekiah and Isaiah."/>
          <p:cNvSpPr txBox="1">
            <a:spLocks noGrp="1"/>
          </p:cNvSpPr>
          <p:nvPr>
            <p:ph type="body" sz="quarter" idx="1"/>
          </p:nvPr>
        </p:nvSpPr>
        <p:spPr>
          <a:xfrm>
            <a:off x="1576561" y="6820927"/>
            <a:ext cx="9851678" cy="2361334"/>
          </a:xfrm>
          <a:prstGeom prst="rect">
            <a:avLst/>
          </a:prstGeom>
        </p:spPr>
        <p:txBody>
          <a:bodyPr/>
          <a:lstStyle>
            <a:lvl1pPr algn="ctr">
              <a:defRPr sz="3400">
                <a:solidFill>
                  <a:srgbClr val="94E3FE"/>
                </a:solidFill>
              </a:defRPr>
            </a:lvl1pPr>
          </a:lstStyle>
          <a:p>
            <a:r>
              <a:t>Beersheba was destroyed in 701 BC by the Assyrian king Sennacherib, whose army was afterward destroyed by the angel in answer to the prayers of Hezekiah and Isaiah.</a:t>
            </a:r>
          </a:p>
        </p:txBody>
      </p:sp>
      <p:pic>
        <p:nvPicPr>
          <p:cNvPr id="1063" name="Model_Beersheba.jpg" descr="Model_Beersheba.jpg"/>
          <p:cNvPicPr>
            <a:picLocks noChangeAspect="1"/>
          </p:cNvPicPr>
          <p:nvPr/>
        </p:nvPicPr>
        <p:blipFill>
          <a:blip r:embed="rId2"/>
          <a:stretch>
            <a:fillRect/>
          </a:stretch>
        </p:blipFill>
        <p:spPr>
          <a:xfrm>
            <a:off x="1665809" y="642418"/>
            <a:ext cx="9673182" cy="5870050"/>
          </a:xfrm>
          <a:prstGeom prst="rect">
            <a:avLst/>
          </a:prstGeom>
          <a:ln w="12700">
            <a:miter lim="400000"/>
          </a:ln>
        </p:spPr>
      </p:pic>
    </p:spTree>
  </p:cSld>
  <p:clrMapOvr>
    <a:masterClrMapping/>
  </p:clrMapOvr>
  <p:transition spd="med"/>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 name="british museum 167.jpg" descr="british museum 167.jpg"/>
          <p:cNvPicPr>
            <a:picLocks noChangeAspect="1"/>
          </p:cNvPicPr>
          <p:nvPr/>
        </p:nvPicPr>
        <p:blipFill>
          <a:blip r:embed="rId2"/>
          <a:srcRect b="3468"/>
          <a:stretch>
            <a:fillRect/>
          </a:stretch>
        </p:blipFill>
        <p:spPr>
          <a:xfrm>
            <a:off x="1838943" y="609600"/>
            <a:ext cx="9339614" cy="6761723"/>
          </a:xfrm>
          <a:prstGeom prst="rect">
            <a:avLst/>
          </a:prstGeom>
          <a:ln w="12700">
            <a:miter lim="400000"/>
          </a:ln>
        </p:spPr>
      </p:pic>
      <p:sp>
        <p:nvSpPr>
          <p:cNvPr id="1066" name="An artist’s rendering of Assyrians attacking Lachish, which is north of Beersheba and which was destroyed in the same campaign."/>
          <p:cNvSpPr txBox="1"/>
          <p:nvPr/>
        </p:nvSpPr>
        <p:spPr>
          <a:xfrm>
            <a:off x="940617" y="7521011"/>
            <a:ext cx="11136313" cy="18912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An artist’s rendering of Assyrians attacking Lachish, which is north of Beersheba and which was destroyed in the same campaign.</a:t>
            </a:r>
          </a:p>
        </p:txBody>
      </p:sp>
    </p:spTree>
  </p:cSld>
  <p:clrMapOvr>
    <a:masterClrMapping/>
  </p:clrMapOvr>
  <p:transition spd="med"/>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 name="Archaeological dig of ancient Beersheba with the modern city in the background"/>
          <p:cNvSpPr txBox="1">
            <a:spLocks noGrp="1"/>
          </p:cNvSpPr>
          <p:nvPr>
            <p:ph type="body" sz="quarter" idx="1"/>
          </p:nvPr>
        </p:nvSpPr>
        <p:spPr>
          <a:xfrm>
            <a:off x="1925247" y="7098903"/>
            <a:ext cx="9154306" cy="1724316"/>
          </a:xfrm>
          <a:prstGeom prst="rect">
            <a:avLst/>
          </a:prstGeom>
        </p:spPr>
        <p:txBody>
          <a:bodyPr/>
          <a:lstStyle>
            <a:lvl1pPr algn="ctr">
              <a:defRPr sz="3400">
                <a:solidFill>
                  <a:srgbClr val="94E3FE"/>
                </a:solidFill>
              </a:defRPr>
            </a:lvl1pPr>
          </a:lstStyle>
          <a:p>
            <a:r>
              <a:t>Archaeological dig of ancient Beersheba with the modern city in the background </a:t>
            </a:r>
          </a:p>
        </p:txBody>
      </p:sp>
      <p:pic>
        <p:nvPicPr>
          <p:cNvPr id="1069" name="Beersheba-1B-1024x499.jpeg" descr="Beersheba-1B-1024x499.jpeg"/>
          <p:cNvPicPr>
            <a:picLocks noChangeAspect="1"/>
          </p:cNvPicPr>
          <p:nvPr/>
        </p:nvPicPr>
        <p:blipFill>
          <a:blip r:embed="rId2"/>
          <a:srcRect l="19463" t="17021" r="3058"/>
          <a:stretch>
            <a:fillRect/>
          </a:stretch>
        </p:blipFill>
        <p:spPr>
          <a:xfrm>
            <a:off x="858440" y="1026622"/>
            <a:ext cx="11287877" cy="5891146"/>
          </a:xfrm>
          <a:prstGeom prst="rect">
            <a:avLst/>
          </a:prstGeom>
          <a:ln w="12700">
            <a:miter lim="400000"/>
          </a:ln>
        </p:spPr>
      </p:pic>
    </p:spTree>
  </p:cSld>
  <p:clrMapOvr>
    <a:masterClrMapping/>
  </p:clrMapOvr>
  <p:transition spd="med"/>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 name="In the BATTLE OF BEERSHEBA, October 31, 1917, a force of 800 Australian light horse made a frontal assault against roughly 4,000 Ottoman forces who were well dug in and led by German officers."/>
          <p:cNvSpPr txBox="1">
            <a:spLocks noGrp="1"/>
          </p:cNvSpPr>
          <p:nvPr>
            <p:ph type="body" sz="half" idx="1"/>
          </p:nvPr>
        </p:nvSpPr>
        <p:spPr>
          <a:xfrm>
            <a:off x="863600" y="793750"/>
            <a:ext cx="5223669" cy="7917061"/>
          </a:xfrm>
          <a:prstGeom prst="rect">
            <a:avLst/>
          </a:prstGeom>
        </p:spPr>
        <p:txBody>
          <a:bodyPr/>
          <a:lstStyle/>
          <a:p>
            <a:pPr>
              <a:defRPr sz="3400">
                <a:solidFill>
                  <a:srgbClr val="94E3FE"/>
                </a:solidFill>
              </a:defRPr>
            </a:pPr>
            <a:r>
              <a:t>In the </a:t>
            </a:r>
            <a:r>
              <a:rPr>
                <a:solidFill>
                  <a:srgbClr val="FFFFFF"/>
                </a:solidFill>
              </a:rPr>
              <a:t>BATTLE OF BEERSHEBA</a:t>
            </a:r>
            <a:r>
              <a:t>, October 31, 1917, a force of 800 Australian light horse made a frontal assault against roughly 4,000 Ottoman forces who were well dug in and led by German officers. </a:t>
            </a:r>
          </a:p>
        </p:txBody>
      </p:sp>
      <p:pic>
        <p:nvPicPr>
          <p:cNvPr id="1072" name="Image" descr="Image"/>
          <p:cNvPicPr>
            <a:picLocks/>
          </p:cNvPicPr>
          <p:nvPr/>
        </p:nvPicPr>
        <p:blipFill>
          <a:blip r:embed="rId2"/>
          <a:stretch>
            <a:fillRect/>
          </a:stretch>
        </p:blipFill>
        <p:spPr>
          <a:xfrm>
            <a:off x="6859824" y="793750"/>
            <a:ext cx="5421076" cy="5674557"/>
          </a:xfrm>
          <a:prstGeom prst="rect">
            <a:avLst/>
          </a:prstGeom>
        </p:spPr>
      </p:pic>
    </p:spTree>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4" name="The 4th Light Horse Brigade attacked in late afternoon, riding more than two miles across desert in the face of artillery, rifle, and machine gun fire. They rode their horses at a walk the first mile, cantered a short distance, then charged at a full gal"/>
          <p:cNvSpPr txBox="1">
            <a:spLocks noGrp="1"/>
          </p:cNvSpPr>
          <p:nvPr>
            <p:ph type="body" sz="half" idx="1"/>
          </p:nvPr>
        </p:nvSpPr>
        <p:spPr>
          <a:xfrm>
            <a:off x="863600" y="793750"/>
            <a:ext cx="5223669" cy="7917061"/>
          </a:xfrm>
          <a:prstGeom prst="rect">
            <a:avLst/>
          </a:prstGeom>
        </p:spPr>
        <p:txBody>
          <a:bodyPr/>
          <a:lstStyle>
            <a:lvl1pPr>
              <a:defRPr sz="3400">
                <a:solidFill>
                  <a:srgbClr val="94E3FE"/>
                </a:solidFill>
              </a:defRPr>
            </a:lvl1pPr>
          </a:lstStyle>
          <a:p>
            <a:r>
              <a:t>The 4th Light Horse Brigade attacked in late afternoon, riding more than two miles across desert in the face of artillery, rifle, and machine gun fire. They rode their horses at a walk the first mile, cantered a short distance, then charged at a full gallop, supported by British artillery. </a:t>
            </a:r>
          </a:p>
        </p:txBody>
      </p:sp>
      <p:pic>
        <p:nvPicPr>
          <p:cNvPr id="1075" name="Image" descr="Image"/>
          <p:cNvPicPr>
            <a:picLocks/>
          </p:cNvPicPr>
          <p:nvPr/>
        </p:nvPicPr>
        <p:blipFill>
          <a:blip r:embed="rId2"/>
          <a:stretch>
            <a:fillRect/>
          </a:stretch>
        </p:blipFill>
        <p:spPr>
          <a:xfrm>
            <a:off x="6859824" y="793750"/>
            <a:ext cx="5421076" cy="5674557"/>
          </a:xfrm>
          <a:prstGeom prst="rect">
            <a:avLst/>
          </a:prstGeom>
        </p:spPr>
      </p:pic>
    </p:spTree>
  </p:cSld>
  <p:clrMapOvr>
    <a:masterClrMapping/>
  </p:clrMapOvr>
  <p:transition spd="med"/>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7" name="This is considered the last successful cavalry charge in military history."/>
          <p:cNvSpPr txBox="1">
            <a:spLocks noGrp="1"/>
          </p:cNvSpPr>
          <p:nvPr>
            <p:ph type="body" sz="quarter" idx="1"/>
          </p:nvPr>
        </p:nvSpPr>
        <p:spPr>
          <a:xfrm>
            <a:off x="1438225" y="7824390"/>
            <a:ext cx="10128350" cy="1687910"/>
          </a:xfrm>
          <a:prstGeom prst="rect">
            <a:avLst/>
          </a:prstGeom>
        </p:spPr>
        <p:txBody>
          <a:bodyPr/>
          <a:lstStyle>
            <a:lvl1pPr algn="ctr">
              <a:defRPr sz="3400">
                <a:solidFill>
                  <a:srgbClr val="94E3FE"/>
                </a:solidFill>
              </a:defRPr>
            </a:lvl1pPr>
          </a:lstStyle>
          <a:p>
            <a:r>
              <a:t>This is considered the last successful cavalry charge in military history. </a:t>
            </a:r>
          </a:p>
        </p:txBody>
      </p:sp>
      <p:pic>
        <p:nvPicPr>
          <p:cNvPr id="1078" name="Image" descr="Image"/>
          <p:cNvPicPr>
            <a:picLocks/>
          </p:cNvPicPr>
          <p:nvPr/>
        </p:nvPicPr>
        <p:blipFill>
          <a:blip r:embed="rId2"/>
          <a:stretch>
            <a:fillRect/>
          </a:stretch>
        </p:blipFill>
        <p:spPr>
          <a:xfrm>
            <a:off x="1863226" y="565150"/>
            <a:ext cx="9278348" cy="6990229"/>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At Shechem God promised to give the land to Abraham’s seed.…"/>
          <p:cNvSpPr txBox="1"/>
          <p:nvPr/>
        </p:nvSpPr>
        <p:spPr>
          <a:xfrm>
            <a:off x="971926" y="1260268"/>
            <a:ext cx="4994030" cy="82744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sz="3400" cap="none">
                <a:solidFill>
                  <a:srgbClr val="94E3FE"/>
                </a:solidFill>
              </a:defRPr>
            </a:pPr>
            <a:r>
              <a:t>At Shechem God promised to give the land to Abraham’s seed.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the LORD appeared unto Abram, and said, Unto thy seed will I give this land” (Ge. 12:7).</a:t>
            </a:r>
          </a:p>
        </p:txBody>
      </p:sp>
      <p:grpSp>
        <p:nvGrpSpPr>
          <p:cNvPr id="390" name="main-qimg-766493dcbfe30e87d6223d5d6b8b2c5d.png"/>
          <p:cNvGrpSpPr/>
          <p:nvPr/>
        </p:nvGrpSpPr>
        <p:grpSpPr>
          <a:xfrm>
            <a:off x="6252916" y="860342"/>
            <a:ext cx="5941889" cy="6295129"/>
            <a:chOff x="0" y="0"/>
            <a:chExt cx="5941888" cy="6295128"/>
          </a:xfrm>
        </p:grpSpPr>
        <p:pic>
          <p:nvPicPr>
            <p:cNvPr id="389" name="main-qimg-766493dcbfe30e87d6223d5d6b8b2c5d.png" descr="main-qimg-766493dcbfe30e87d6223d5d6b8b2c5d.png"/>
            <p:cNvPicPr>
              <a:picLocks noChangeAspect="1"/>
            </p:cNvPicPr>
            <p:nvPr/>
          </p:nvPicPr>
          <p:blipFill>
            <a:blip r:embed="rId2"/>
            <a:srcRect l="23985" t="1961" r="14382" b="3647"/>
            <a:stretch>
              <a:fillRect/>
            </a:stretch>
          </p:blipFill>
          <p:spPr>
            <a:xfrm>
              <a:off x="76200" y="63500"/>
              <a:ext cx="5802189" cy="6155428"/>
            </a:xfrm>
            <a:prstGeom prst="rect">
              <a:avLst/>
            </a:prstGeom>
            <a:ln>
              <a:noFill/>
            </a:ln>
            <a:effectLst/>
          </p:spPr>
        </p:pic>
        <p:pic>
          <p:nvPicPr>
            <p:cNvPr id="388" name="main-qimg-766493dcbfe30e87d6223d5d6b8b2c5d.png" descr="main-qimg-766493dcbfe30e87d6223d5d6b8b2c5d.png"/>
            <p:cNvPicPr>
              <a:picLocks/>
            </p:cNvPicPr>
            <p:nvPr/>
          </p:nvPicPr>
          <p:blipFill>
            <a:blip r:embed="rId3"/>
            <a:stretch>
              <a:fillRect/>
            </a:stretch>
          </p:blipFill>
          <p:spPr>
            <a:xfrm>
              <a:off x="-1" y="-1"/>
              <a:ext cx="5941890" cy="6295130"/>
            </a:xfrm>
            <a:prstGeom prst="rect">
              <a:avLst/>
            </a:prstGeom>
            <a:effectLst/>
          </p:spPr>
        </p:pic>
      </p:grpSp>
    </p:spTree>
  </p:cSld>
  <p:clrMapOvr>
    <a:masterClrMapping/>
  </p:clrMapOvr>
  <p:transition spd="med"/>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 name="It was the end of cavalry warfare but the dawn of air warfare."/>
          <p:cNvSpPr txBox="1">
            <a:spLocks noGrp="1"/>
          </p:cNvSpPr>
          <p:nvPr>
            <p:ph type="body" sz="quarter" idx="1"/>
          </p:nvPr>
        </p:nvSpPr>
        <p:spPr>
          <a:xfrm>
            <a:off x="1863226" y="7595790"/>
            <a:ext cx="9278348" cy="1687910"/>
          </a:xfrm>
          <a:prstGeom prst="rect">
            <a:avLst/>
          </a:prstGeom>
        </p:spPr>
        <p:txBody>
          <a:bodyPr/>
          <a:lstStyle>
            <a:lvl1pPr algn="ctr">
              <a:defRPr sz="3400">
                <a:solidFill>
                  <a:srgbClr val="94E3FE"/>
                </a:solidFill>
              </a:defRPr>
            </a:lvl1pPr>
          </a:lstStyle>
          <a:p>
            <a:r>
              <a:t>It was the end of cavalry warfare but the dawn of air warfare.</a:t>
            </a:r>
          </a:p>
        </p:txBody>
      </p:sp>
      <p:pic>
        <p:nvPicPr>
          <p:cNvPr id="1081" name="Image" descr="Image"/>
          <p:cNvPicPr>
            <a:picLocks/>
          </p:cNvPicPr>
          <p:nvPr/>
        </p:nvPicPr>
        <p:blipFill>
          <a:blip r:embed="rId2"/>
          <a:stretch>
            <a:fillRect/>
          </a:stretch>
        </p:blipFill>
        <p:spPr>
          <a:xfrm>
            <a:off x="869915" y="914632"/>
            <a:ext cx="11264970" cy="6386747"/>
          </a:xfrm>
          <a:prstGeom prst="rect">
            <a:avLst/>
          </a:prstGeom>
        </p:spPr>
      </p:pic>
    </p:spTree>
  </p:cSld>
  <p:clrMapOvr>
    <a:masterClrMapping/>
  </p:clrMapOvr>
  <p:transition spd="med"/>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3" name="The victory at Beersheba opened the road to Jerusalem and Damascus and led to the fall of the Ottoman Empire."/>
          <p:cNvSpPr txBox="1">
            <a:spLocks noGrp="1"/>
          </p:cNvSpPr>
          <p:nvPr>
            <p:ph type="body" sz="half" idx="1"/>
          </p:nvPr>
        </p:nvSpPr>
        <p:spPr>
          <a:xfrm>
            <a:off x="863600" y="793750"/>
            <a:ext cx="5223669" cy="7917061"/>
          </a:xfrm>
          <a:prstGeom prst="rect">
            <a:avLst/>
          </a:prstGeom>
        </p:spPr>
        <p:txBody>
          <a:bodyPr/>
          <a:lstStyle>
            <a:lvl1pPr>
              <a:defRPr sz="3400">
                <a:solidFill>
                  <a:srgbClr val="94E3FE"/>
                </a:solidFill>
              </a:defRPr>
            </a:lvl1pPr>
          </a:lstStyle>
          <a:p>
            <a:r>
              <a:t>The victory at Beersheba opened the road to Jerusalem and Damascus and led to the fall of the Ottoman Empire.</a:t>
            </a:r>
          </a:p>
        </p:txBody>
      </p:sp>
      <p:pic>
        <p:nvPicPr>
          <p:cNvPr id="1084" name="Image" descr="Image"/>
          <p:cNvPicPr>
            <a:picLocks/>
          </p:cNvPicPr>
          <p:nvPr/>
        </p:nvPicPr>
        <p:blipFill>
          <a:blip r:embed="rId2"/>
          <a:stretch>
            <a:fillRect/>
          </a:stretch>
        </p:blipFill>
        <p:spPr>
          <a:xfrm>
            <a:off x="6859824" y="793750"/>
            <a:ext cx="5421076" cy="5674557"/>
          </a:xfrm>
          <a:prstGeom prst="rect">
            <a:avLst/>
          </a:prstGeom>
        </p:spPr>
      </p:pic>
    </p:spTree>
  </p:cSld>
  <p:clrMapOvr>
    <a:masterClrMapping/>
  </p:clrMapOvr>
  <p:transition spd="med"/>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6" name="Jerusalem surrendered to the British a little over a month later, on December 9, 1917."/>
          <p:cNvSpPr txBox="1">
            <a:spLocks noGrp="1"/>
          </p:cNvSpPr>
          <p:nvPr>
            <p:ph type="body" sz="half" idx="1"/>
          </p:nvPr>
        </p:nvSpPr>
        <p:spPr>
          <a:xfrm>
            <a:off x="863600" y="793750"/>
            <a:ext cx="5223669" cy="7917061"/>
          </a:xfrm>
          <a:prstGeom prst="rect">
            <a:avLst/>
          </a:prstGeom>
        </p:spPr>
        <p:txBody>
          <a:bodyPr/>
          <a:lstStyle>
            <a:lvl1pPr>
              <a:defRPr sz="3400">
                <a:solidFill>
                  <a:srgbClr val="94E3FE"/>
                </a:solidFill>
              </a:defRPr>
            </a:lvl1pPr>
          </a:lstStyle>
          <a:p>
            <a:r>
              <a:t>Jerusalem surrendered to the British a little over a month later, on December 9, 1917. </a:t>
            </a:r>
          </a:p>
        </p:txBody>
      </p:sp>
      <p:pic>
        <p:nvPicPr>
          <p:cNvPr id="1087" name="Image" descr="Image"/>
          <p:cNvPicPr>
            <a:picLocks/>
          </p:cNvPicPr>
          <p:nvPr/>
        </p:nvPicPr>
        <p:blipFill>
          <a:blip r:embed="rId2"/>
          <a:stretch>
            <a:fillRect/>
          </a:stretch>
        </p:blipFill>
        <p:spPr>
          <a:xfrm>
            <a:off x="6758224" y="793750"/>
            <a:ext cx="5421076" cy="6645307"/>
          </a:xfrm>
          <a:prstGeom prst="rect">
            <a:avLst/>
          </a:prstGeom>
        </p:spPr>
      </p:pic>
    </p:spTree>
  </p:cSld>
  <p:clrMapOvr>
    <a:masterClrMapping/>
  </p:clrMapOvr>
  <p:transition spd="med"/>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 name="Surrender of Jerusalem to British officers"/>
          <p:cNvSpPr txBox="1">
            <a:spLocks noGrp="1"/>
          </p:cNvSpPr>
          <p:nvPr>
            <p:ph type="body" sz="quarter" idx="1"/>
          </p:nvPr>
        </p:nvSpPr>
        <p:spPr>
          <a:xfrm>
            <a:off x="1625250" y="7468790"/>
            <a:ext cx="9754300" cy="1687910"/>
          </a:xfrm>
          <a:prstGeom prst="rect">
            <a:avLst/>
          </a:prstGeom>
        </p:spPr>
        <p:txBody>
          <a:bodyPr/>
          <a:lstStyle>
            <a:lvl1pPr algn="ctr">
              <a:defRPr sz="3400">
                <a:solidFill>
                  <a:srgbClr val="94E3FE"/>
                </a:solidFill>
              </a:defRPr>
            </a:lvl1pPr>
          </a:lstStyle>
          <a:p>
            <a:r>
              <a:t>Surrender of Jerusalem to British officers</a:t>
            </a:r>
          </a:p>
        </p:txBody>
      </p:sp>
      <p:pic>
        <p:nvPicPr>
          <p:cNvPr id="1090" name="Google ChromeScreenSnapz004.jpg" descr="Google ChromeScreenSnapz004.jpg"/>
          <p:cNvPicPr>
            <a:picLocks/>
          </p:cNvPicPr>
          <p:nvPr/>
        </p:nvPicPr>
        <p:blipFill>
          <a:blip r:embed="rId2"/>
          <a:stretch>
            <a:fillRect/>
          </a:stretch>
        </p:blipFill>
        <p:spPr>
          <a:xfrm>
            <a:off x="869915" y="585140"/>
            <a:ext cx="11264970" cy="6740932"/>
          </a:xfrm>
          <a:prstGeom prst="rect">
            <a:avLst/>
          </a:prstGeom>
        </p:spPr>
      </p:pic>
    </p:spTree>
  </p:cSld>
  <p:clrMapOvr>
    <a:masterClrMapping/>
  </p:clrMapOvr>
  <p:transition spd="med"/>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2" name="Image" descr="Image"/>
          <p:cNvPicPr>
            <a:picLocks/>
          </p:cNvPicPr>
          <p:nvPr/>
        </p:nvPicPr>
        <p:blipFill>
          <a:blip r:embed="rId2"/>
          <a:stretch>
            <a:fillRect/>
          </a:stretch>
        </p:blipFill>
        <p:spPr>
          <a:xfrm>
            <a:off x="1362057" y="528681"/>
            <a:ext cx="10001941" cy="8696238"/>
          </a:xfrm>
          <a:prstGeom prst="rect">
            <a:avLst/>
          </a:prstGeom>
        </p:spPr>
      </p:pic>
    </p:spTree>
  </p:cSld>
  <p:clrMapOvr>
    <a:masterClrMapping/>
  </p:clrMapOvr>
  <p:transition spd="med"/>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 name="A year later, in September 1918, the British defeated the Turks at the Battle of Megiddo, ending 700 years of Muslim control of Israel’s land and paving the way for the Jews’ return and the founding of the modern state of Israel 30 years later."/>
          <p:cNvSpPr txBox="1">
            <a:spLocks noGrp="1"/>
          </p:cNvSpPr>
          <p:nvPr>
            <p:ph type="body" sz="half" idx="1"/>
          </p:nvPr>
        </p:nvSpPr>
        <p:spPr>
          <a:xfrm>
            <a:off x="886388" y="1181159"/>
            <a:ext cx="4516238" cy="7902018"/>
          </a:xfrm>
          <a:prstGeom prst="rect">
            <a:avLst/>
          </a:prstGeom>
        </p:spPr>
        <p:txBody>
          <a:bodyPr/>
          <a:lstStyle>
            <a:lvl1pPr>
              <a:defRPr sz="3400">
                <a:solidFill>
                  <a:srgbClr val="94E3FE"/>
                </a:solidFill>
              </a:defRPr>
            </a:lvl1pPr>
          </a:lstStyle>
          <a:p>
            <a:r>
              <a:t>A year later, in September 1918, the British defeated the Turks at the Battle of Megiddo, ending 700 years of Muslim control of Israel’s land and paving the way for the Jews’ return and the founding of the modern state of Israel 30 years later.</a:t>
            </a:r>
          </a:p>
        </p:txBody>
      </p:sp>
      <p:pic>
        <p:nvPicPr>
          <p:cNvPr id="1095" name="Image" descr="Image"/>
          <p:cNvPicPr>
            <a:picLocks/>
          </p:cNvPicPr>
          <p:nvPr/>
        </p:nvPicPr>
        <p:blipFill>
          <a:blip r:embed="rId2"/>
          <a:stretch>
            <a:fillRect/>
          </a:stretch>
        </p:blipFill>
        <p:spPr>
          <a:xfrm>
            <a:off x="5727036" y="1090004"/>
            <a:ext cx="6439921" cy="7573592"/>
          </a:xfrm>
          <a:prstGeom prst="rect">
            <a:avLst/>
          </a:prstGeom>
        </p:spPr>
      </p:pic>
      <p:pic>
        <p:nvPicPr>
          <p:cNvPr id="1096" name="Image" descr="Image"/>
          <p:cNvPicPr>
            <a:picLocks noChangeAspect="1"/>
          </p:cNvPicPr>
          <p:nvPr/>
        </p:nvPicPr>
        <p:blipFill>
          <a:blip r:embed="rId3"/>
          <a:stretch>
            <a:fillRect/>
          </a:stretch>
        </p:blipFill>
        <p:spPr>
          <a:xfrm>
            <a:off x="19266323" y="8465542"/>
            <a:ext cx="12911241" cy="9753601"/>
          </a:xfrm>
          <a:prstGeom prst="rect">
            <a:avLst/>
          </a:prstGeom>
          <a:ln w="12700">
            <a:miter lim="400000"/>
          </a:ln>
        </p:spPr>
      </p:pic>
    </p:spTree>
  </p:cSld>
  <p:clrMapOvr>
    <a:masterClrMapping/>
  </p:clrMapOvr>
  <p:transition spd="med"/>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8"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1099"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1100"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At Shechem Abraham built his first altar. These altars were the places of the true worship of God and the exercise of faith in the midst of an unbelieving, pagan world."/>
          <p:cNvSpPr txBox="1">
            <a:spLocks noGrp="1"/>
          </p:cNvSpPr>
          <p:nvPr>
            <p:ph type="body" sz="half" idx="1"/>
          </p:nvPr>
        </p:nvSpPr>
        <p:spPr>
          <a:xfrm>
            <a:off x="1054757" y="1143045"/>
            <a:ext cx="3987356" cy="6607959"/>
          </a:xfrm>
          <a:prstGeom prst="rect">
            <a:avLst/>
          </a:prstGeom>
        </p:spPr>
        <p:txBody>
          <a:bodyPr/>
          <a:lstStyle>
            <a:lvl1pPr>
              <a:defRPr sz="3400">
                <a:solidFill>
                  <a:srgbClr val="94E3FE"/>
                </a:solidFill>
              </a:defRPr>
            </a:lvl1pPr>
          </a:lstStyle>
          <a:p>
            <a:r>
              <a:t>At Shechem Abraham built his first altar. These altars were the places of the true worship of God and the exercise of faith in the midst of an unbelieving, pagan world. </a:t>
            </a:r>
          </a:p>
        </p:txBody>
      </p:sp>
      <p:pic>
        <p:nvPicPr>
          <p:cNvPr id="393" name="Abrahams_Altar.jpg" descr="Abrahams_Altar.jpg"/>
          <p:cNvPicPr>
            <a:picLocks noChangeAspect="1"/>
          </p:cNvPicPr>
          <p:nvPr/>
        </p:nvPicPr>
        <p:blipFill>
          <a:blip r:embed="rId2"/>
          <a:srcRect l="1594" t="567" r="1594" b="567"/>
          <a:stretch>
            <a:fillRect/>
          </a:stretch>
        </p:blipFill>
        <p:spPr>
          <a:xfrm>
            <a:off x="5724244" y="823094"/>
            <a:ext cx="6355767" cy="8107412"/>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The altars point the substitutionary sacrifice of Christ, the Lamb of God. They are pictures of His shed blood and death. The clean animals signify Christ’s sinlessness and perfection. The offering “unto the LORD” signifies that Christ’s sacrifice was ma"/>
          <p:cNvSpPr txBox="1"/>
          <p:nvPr/>
        </p:nvSpPr>
        <p:spPr>
          <a:xfrm>
            <a:off x="971926" y="969350"/>
            <a:ext cx="5842549" cy="80939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The altars point the substitutionary sacrifice of Christ, the Lamb of God. They are pictures of His shed blood and death. The clean animals signify Christ’s sinlessness and perfection. The offering “unto the LORD” signifies that Christ’s sacrifice was made to God as a propitiation or satisfaction for man’s sin debt against God’s broken law.</a:t>
            </a:r>
          </a:p>
        </p:txBody>
      </p:sp>
      <p:grpSp>
        <p:nvGrpSpPr>
          <p:cNvPr id="398" name="sacrifice.jpg"/>
          <p:cNvGrpSpPr/>
          <p:nvPr/>
        </p:nvGrpSpPr>
        <p:grpSpPr>
          <a:xfrm>
            <a:off x="7579377" y="1164249"/>
            <a:ext cx="4270147" cy="5638816"/>
            <a:chOff x="0" y="0"/>
            <a:chExt cx="4270145" cy="5638814"/>
          </a:xfrm>
        </p:grpSpPr>
        <p:pic>
          <p:nvPicPr>
            <p:cNvPr id="397" name="sacrifice.jpg" descr="sacrifice.jpg"/>
            <p:cNvPicPr>
              <a:picLocks noChangeAspect="1"/>
            </p:cNvPicPr>
            <p:nvPr/>
          </p:nvPicPr>
          <p:blipFill>
            <a:blip r:embed="rId2"/>
            <a:srcRect l="8952" r="34713"/>
            <a:stretch>
              <a:fillRect/>
            </a:stretch>
          </p:blipFill>
          <p:spPr>
            <a:xfrm>
              <a:off x="76200" y="63499"/>
              <a:ext cx="4130446" cy="5499116"/>
            </a:xfrm>
            <a:prstGeom prst="rect">
              <a:avLst/>
            </a:prstGeom>
            <a:ln>
              <a:noFill/>
            </a:ln>
            <a:effectLst/>
          </p:spPr>
        </p:pic>
        <p:pic>
          <p:nvPicPr>
            <p:cNvPr id="396" name="sacrifice.jpg" descr="sacrifice.jpg"/>
            <p:cNvPicPr>
              <a:picLocks/>
            </p:cNvPicPr>
            <p:nvPr/>
          </p:nvPicPr>
          <p:blipFill>
            <a:blip r:embed="rId3"/>
            <a:stretch>
              <a:fillRect/>
            </a:stretch>
          </p:blipFill>
          <p:spPr>
            <a:xfrm>
              <a:off x="-1" y="0"/>
              <a:ext cx="4270147" cy="5638815"/>
            </a:xfrm>
            <a:prstGeom prst="rect">
              <a:avLst/>
            </a:prstGeom>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Abraham lived in tents as a pilgrim in a strange land, waiting for the promise of God. “These all died in faith, not having received the promises, but having seen them afar off, and were persuaded of them, and embraced them, and confessed that they were "/>
          <p:cNvSpPr txBox="1">
            <a:spLocks noGrp="1"/>
          </p:cNvSpPr>
          <p:nvPr>
            <p:ph type="body" sz="half" idx="1"/>
          </p:nvPr>
        </p:nvSpPr>
        <p:spPr>
          <a:xfrm>
            <a:off x="318045" y="6431777"/>
            <a:ext cx="12368710" cy="3222428"/>
          </a:xfrm>
          <a:prstGeom prst="rect">
            <a:avLst/>
          </a:prstGeom>
        </p:spPr>
        <p:txBody>
          <a:bodyPr/>
          <a:lstStyle/>
          <a:p>
            <a:pPr algn="ctr">
              <a:defRPr sz="3200">
                <a:solidFill>
                  <a:srgbClr val="FFFFFF"/>
                </a:solidFill>
              </a:defRPr>
            </a:pPr>
            <a:r>
              <a:rPr>
                <a:solidFill>
                  <a:srgbClr val="76D6FF"/>
                </a:solidFill>
              </a:rPr>
              <a:t>Abraham lived in tents as a pilgrim in a strange land, waiting for the promise of God.</a:t>
            </a:r>
            <a:r>
              <a:t> “These all died in faith, not having received the promises, but having seen them afar off, and were persuaded of </a:t>
            </a:r>
            <a:r>
              <a:rPr i="1"/>
              <a:t>them,</a:t>
            </a:r>
            <a:r>
              <a:t> and embraced </a:t>
            </a:r>
            <a:r>
              <a:rPr i="1"/>
              <a:t>them,</a:t>
            </a:r>
            <a:r>
              <a:t> and confessed that they were strangers and pilgrims on the earth” (Heb. 11:13).</a:t>
            </a:r>
          </a:p>
        </p:txBody>
      </p:sp>
      <p:pic>
        <p:nvPicPr>
          <p:cNvPr id="401" name="Abraham-and-Lot-Separate.jpg" descr="Abraham-and-Lot-Separate.jpg"/>
          <p:cNvPicPr>
            <a:picLocks noChangeAspect="1"/>
          </p:cNvPicPr>
          <p:nvPr/>
        </p:nvPicPr>
        <p:blipFill>
          <a:blip r:embed="rId2"/>
          <a:srcRect t="6527" b="4753"/>
          <a:stretch>
            <a:fillRect/>
          </a:stretch>
        </p:blipFill>
        <p:spPr>
          <a:xfrm>
            <a:off x="842168" y="522882"/>
            <a:ext cx="11320299" cy="5649325"/>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3" name="001-israel-blank-maps.jpg" descr="001-israel-blank-maps.jpg"/>
          <p:cNvPicPr>
            <a:picLocks noChangeAspect="1"/>
          </p:cNvPicPr>
          <p:nvPr/>
        </p:nvPicPr>
        <p:blipFill>
          <a:blip r:embed="rId2"/>
          <a:srcRect l="42529" r="3046" b="14394"/>
          <a:stretch>
            <a:fillRect/>
          </a:stretch>
        </p:blipFill>
        <p:spPr>
          <a:xfrm>
            <a:off x="6778706" y="844408"/>
            <a:ext cx="5520101" cy="6512019"/>
          </a:xfrm>
          <a:prstGeom prst="rect">
            <a:avLst/>
          </a:prstGeom>
          <a:ln w="12700">
            <a:miter lim="400000"/>
          </a:ln>
        </p:spPr>
      </p:pic>
      <p:sp>
        <p:nvSpPr>
          <p:cNvPr id="404" name="haran"/>
          <p:cNvSpPr txBox="1"/>
          <p:nvPr/>
        </p:nvSpPr>
        <p:spPr>
          <a:xfrm rot="6105">
            <a:off x="10626568" y="971675"/>
            <a:ext cx="1077312"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haran</a:t>
            </a:r>
          </a:p>
        </p:txBody>
      </p:sp>
      <p:sp>
        <p:nvSpPr>
          <p:cNvPr id="405" name="Line"/>
          <p:cNvSpPr/>
          <p:nvPr/>
        </p:nvSpPr>
        <p:spPr>
          <a:xfrm flipV="1">
            <a:off x="11801690" y="935474"/>
            <a:ext cx="152303" cy="925462"/>
          </a:xfrm>
          <a:prstGeom prst="line">
            <a:avLst/>
          </a:prstGeom>
          <a:ln w="889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406" name="galilee"/>
          <p:cNvSpPr txBox="1"/>
          <p:nvPr/>
        </p:nvSpPr>
        <p:spPr>
          <a:xfrm rot="6105">
            <a:off x="8786957" y="1933606"/>
            <a:ext cx="1270044" cy="3976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galilee</a:t>
            </a:r>
          </a:p>
        </p:txBody>
      </p:sp>
      <p:sp>
        <p:nvSpPr>
          <p:cNvPr id="407" name="shechem"/>
          <p:cNvSpPr txBox="1"/>
          <p:nvPr/>
        </p:nvSpPr>
        <p:spPr>
          <a:xfrm rot="6105">
            <a:off x="8073576" y="4381713"/>
            <a:ext cx="1447931"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shechem</a:t>
            </a:r>
          </a:p>
        </p:txBody>
      </p:sp>
      <p:sp>
        <p:nvSpPr>
          <p:cNvPr id="408" name="bethel"/>
          <p:cNvSpPr txBox="1"/>
          <p:nvPr/>
        </p:nvSpPr>
        <p:spPr>
          <a:xfrm rot="6105">
            <a:off x="7749540" y="5765963"/>
            <a:ext cx="1181101"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bethel</a:t>
            </a:r>
          </a:p>
        </p:txBody>
      </p:sp>
      <p:sp>
        <p:nvSpPr>
          <p:cNvPr id="409" name="salem"/>
          <p:cNvSpPr txBox="1"/>
          <p:nvPr/>
        </p:nvSpPr>
        <p:spPr>
          <a:xfrm rot="6105">
            <a:off x="7949803" y="6562642"/>
            <a:ext cx="1047751"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salem</a:t>
            </a:r>
          </a:p>
        </p:txBody>
      </p:sp>
      <p:sp>
        <p:nvSpPr>
          <p:cNvPr id="410" name="Abraham next traveled to Bethel and built another altar."/>
          <p:cNvSpPr txBox="1">
            <a:spLocks noGrp="1"/>
          </p:cNvSpPr>
          <p:nvPr>
            <p:ph type="body" sz="quarter" idx="1"/>
          </p:nvPr>
        </p:nvSpPr>
        <p:spPr>
          <a:xfrm>
            <a:off x="1515491" y="7657884"/>
            <a:ext cx="9973818" cy="1587501"/>
          </a:xfrm>
          <a:prstGeom prst="rect">
            <a:avLst/>
          </a:prstGeom>
        </p:spPr>
        <p:txBody>
          <a:bodyPr/>
          <a:lstStyle/>
          <a:p>
            <a:pPr algn="ctr">
              <a:defRPr sz="3400">
                <a:solidFill>
                  <a:srgbClr val="94E3FE"/>
                </a:solidFill>
              </a:defRPr>
            </a:pPr>
            <a:r>
              <a:t>Abraham next traveled to </a:t>
            </a:r>
            <a:r>
              <a:rPr>
                <a:solidFill>
                  <a:srgbClr val="FFFFFF"/>
                </a:solidFill>
              </a:rPr>
              <a:t>Bethel</a:t>
            </a:r>
            <a:r>
              <a:t> and built another altar.</a:t>
            </a:r>
          </a:p>
        </p:txBody>
      </p:sp>
      <p:pic>
        <p:nvPicPr>
          <p:cNvPr id="411" name="Abrahams_Altar.jpg" descr="Abrahams_Altar.jpg"/>
          <p:cNvPicPr>
            <a:picLocks noChangeAspect="1"/>
          </p:cNvPicPr>
          <p:nvPr/>
        </p:nvPicPr>
        <p:blipFill>
          <a:blip r:embed="rId3"/>
          <a:srcRect l="1594" t="567" r="1594" b="567"/>
          <a:stretch>
            <a:fillRect/>
          </a:stretch>
        </p:blipFill>
        <p:spPr>
          <a:xfrm rot="21143183">
            <a:off x="1399303" y="1547146"/>
            <a:ext cx="4238898" cy="5407134"/>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 name="British musem egypt 27.jpg" descr="British musem egypt 27.jpg"/>
          <p:cNvPicPr>
            <a:picLocks noGrp="1"/>
          </p:cNvPicPr>
          <p:nvPr>
            <p:ph type="pic" idx="21"/>
          </p:nvPr>
        </p:nvPicPr>
        <p:blipFill>
          <a:blip r:embed="rId2"/>
          <a:stretch>
            <a:fillRect/>
          </a:stretch>
        </p:blipFill>
        <p:spPr>
          <a:xfrm>
            <a:off x="7019035" y="1295400"/>
            <a:ext cx="5033265" cy="6654800"/>
          </a:xfrm>
          <a:prstGeom prst="rect">
            <a:avLst/>
          </a:prstGeom>
        </p:spPr>
      </p:pic>
      <p:sp>
        <p:nvSpPr>
          <p:cNvPr id="414" name="ABRAHAM JOURNEY TO EGYPT"/>
          <p:cNvSpPr txBox="1">
            <a:spLocks noGrp="1"/>
          </p:cNvSpPr>
          <p:nvPr>
            <p:ph type="body" sz="half" idx="1"/>
          </p:nvPr>
        </p:nvSpPr>
        <p:spPr>
          <a:xfrm>
            <a:off x="1028700" y="1295400"/>
            <a:ext cx="5473700" cy="5499100"/>
          </a:xfrm>
          <a:prstGeom prst="rect">
            <a:avLst/>
          </a:prstGeom>
        </p:spPr>
        <p:txBody>
          <a:bodyPr/>
          <a:lstStyle>
            <a:lvl1pPr>
              <a:defRPr sz="3400">
                <a:solidFill>
                  <a:srgbClr val="FFFFFF"/>
                </a:solidFill>
              </a:defRPr>
            </a:lvl1pPr>
          </a:lstStyle>
          <a:p>
            <a:r>
              <a:t>ABRAHAM JOURNEY TO EGYPT</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Next Abraham journeyed to Egypt (Ge. 12:10-20). “And there was a famine in the land: and Abram went down into Egypt to sojourn there; for the famine was grievous in the land.”"/>
          <p:cNvSpPr txBox="1">
            <a:spLocks noGrp="1"/>
          </p:cNvSpPr>
          <p:nvPr>
            <p:ph type="body" sz="quarter" idx="1"/>
          </p:nvPr>
        </p:nvSpPr>
        <p:spPr>
          <a:xfrm>
            <a:off x="1296898" y="7173520"/>
            <a:ext cx="10060920" cy="2156623"/>
          </a:xfrm>
          <a:prstGeom prst="rect">
            <a:avLst/>
          </a:prstGeom>
        </p:spPr>
        <p:txBody>
          <a:bodyPr/>
          <a:lstStyle/>
          <a:p>
            <a:pPr algn="ctr">
              <a:defRPr sz="3200">
                <a:solidFill>
                  <a:srgbClr val="94E3FE"/>
                </a:solidFill>
              </a:defRPr>
            </a:pPr>
            <a:r>
              <a:t>Next Abraham journeyed to </a:t>
            </a:r>
            <a:r>
              <a:rPr>
                <a:solidFill>
                  <a:srgbClr val="FFFFFF"/>
                </a:solidFill>
              </a:rPr>
              <a:t>Egypt</a:t>
            </a:r>
            <a:r>
              <a:t> (Ge. 12:10-20). </a:t>
            </a:r>
            <a:r>
              <a:rPr>
                <a:solidFill>
                  <a:srgbClr val="FFFFFF"/>
                </a:solidFill>
              </a:rPr>
              <a:t>“And there was a famine in the land: and Abram went down into Egypt to sojourn there; for the famine </a:t>
            </a:r>
            <a:r>
              <a:rPr i="1">
                <a:solidFill>
                  <a:srgbClr val="FFFFFF"/>
                </a:solidFill>
              </a:rPr>
              <a:t>was</a:t>
            </a:r>
            <a:r>
              <a:rPr>
                <a:solidFill>
                  <a:srgbClr val="FFFFFF"/>
                </a:solidFill>
              </a:rPr>
              <a:t> grievous in the land.”</a:t>
            </a:r>
          </a:p>
        </p:txBody>
      </p:sp>
      <p:pic>
        <p:nvPicPr>
          <p:cNvPr id="417" name="Egypt.jpeg" descr="Egypt.jpeg"/>
          <p:cNvPicPr>
            <a:picLocks noChangeAspect="1"/>
          </p:cNvPicPr>
          <p:nvPr/>
        </p:nvPicPr>
        <p:blipFill>
          <a:blip r:embed="rId2"/>
          <a:srcRect l="26182" t="1629" r="9513" b="52070"/>
          <a:stretch>
            <a:fillRect/>
          </a:stretch>
        </p:blipFill>
        <p:spPr>
          <a:xfrm>
            <a:off x="735607" y="682745"/>
            <a:ext cx="11533566" cy="6228295"/>
          </a:xfrm>
          <a:prstGeom prst="rect">
            <a:avLst/>
          </a:prstGeom>
          <a:ln w="12700">
            <a:miter lim="400000"/>
          </a:ln>
        </p:spPr>
      </p:pic>
      <p:sp>
        <p:nvSpPr>
          <p:cNvPr id="418" name="bethel"/>
          <p:cNvSpPr txBox="1"/>
          <p:nvPr/>
        </p:nvSpPr>
        <p:spPr>
          <a:xfrm>
            <a:off x="9942684" y="1902837"/>
            <a:ext cx="1201205"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0">
                <a:solidFill>
                  <a:srgbClr val="000000"/>
                </a:solidFill>
              </a:defRPr>
            </a:lvl1pPr>
          </a:lstStyle>
          <a:p>
            <a:r>
              <a:t>bethel</a:t>
            </a:r>
          </a:p>
        </p:txBody>
      </p:sp>
      <p:sp>
        <p:nvSpPr>
          <p:cNvPr id="419" name="egypt"/>
          <p:cNvSpPr txBox="1"/>
          <p:nvPr/>
        </p:nvSpPr>
        <p:spPr>
          <a:xfrm>
            <a:off x="1842231" y="3849007"/>
            <a:ext cx="149185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rgbClr val="000000"/>
                </a:solidFill>
              </a:defRPr>
            </a:lvl1pPr>
          </a:lstStyle>
          <a:p>
            <a:r>
              <a:t>egypt</a:t>
            </a:r>
          </a:p>
        </p:txBody>
      </p:sp>
      <p:sp>
        <p:nvSpPr>
          <p:cNvPr id="420" name="shechem"/>
          <p:cNvSpPr txBox="1"/>
          <p:nvPr/>
        </p:nvSpPr>
        <p:spPr>
          <a:xfrm>
            <a:off x="9931267" y="927728"/>
            <a:ext cx="1511437"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0">
                <a:solidFill>
                  <a:srgbClr val="000000"/>
                </a:solidFill>
              </a:defRPr>
            </a:lvl1pPr>
          </a:lstStyle>
          <a:p>
            <a:r>
              <a:t>shechem</a:t>
            </a:r>
          </a:p>
        </p:txBody>
      </p:sp>
      <p:sp>
        <p:nvSpPr>
          <p:cNvPr id="421" name="mediterranian (great) sea"/>
          <p:cNvSpPr txBox="1"/>
          <p:nvPr/>
        </p:nvSpPr>
        <p:spPr>
          <a:xfrm>
            <a:off x="1439553" y="1521311"/>
            <a:ext cx="6158112"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b="0">
                <a:solidFill>
                  <a:srgbClr val="000000"/>
                </a:solidFill>
              </a:defRPr>
            </a:lvl1pPr>
          </a:lstStyle>
          <a:p>
            <a:r>
              <a:t>mediterranian (great) sea</a:t>
            </a:r>
          </a:p>
        </p:txBody>
      </p:sp>
      <p:sp>
        <p:nvSpPr>
          <p:cNvPr id="422" name="dead sea"/>
          <p:cNvSpPr txBox="1"/>
          <p:nvPr/>
        </p:nvSpPr>
        <p:spPr>
          <a:xfrm rot="5919203">
            <a:off x="10474408" y="2961438"/>
            <a:ext cx="1527263"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b="0">
                <a:solidFill>
                  <a:srgbClr val="000000"/>
                </a:solidFill>
              </a:defRPr>
            </a:lvl1pPr>
          </a:lstStyle>
          <a:p>
            <a:r>
              <a:t>dead sea</a:t>
            </a:r>
          </a:p>
        </p:txBody>
      </p:sp>
      <p:sp>
        <p:nvSpPr>
          <p:cNvPr id="424" name="Connection Line"/>
          <p:cNvSpPr/>
          <p:nvPr/>
        </p:nvSpPr>
        <p:spPr>
          <a:xfrm>
            <a:off x="4261210" y="2358070"/>
            <a:ext cx="6059368" cy="2633481"/>
          </a:xfrm>
          <a:custGeom>
            <a:avLst/>
            <a:gdLst/>
            <a:ahLst/>
            <a:cxnLst>
              <a:cxn ang="0">
                <a:pos x="wd2" y="hd2"/>
              </a:cxn>
              <a:cxn ang="5400000">
                <a:pos x="wd2" y="hd2"/>
              </a:cxn>
              <a:cxn ang="10800000">
                <a:pos x="wd2" y="hd2"/>
              </a:cxn>
              <a:cxn ang="16200000">
                <a:pos x="wd2" y="hd2"/>
              </a:cxn>
            </a:cxnLst>
            <a:rect l="0" t="0" r="r" b="b"/>
            <a:pathLst>
              <a:path w="21600" h="19067" extrusionOk="0">
                <a:moveTo>
                  <a:pt x="0" y="18107"/>
                </a:moveTo>
                <a:cubicBezTo>
                  <a:pt x="5429" y="21600"/>
                  <a:pt x="12629" y="15564"/>
                  <a:pt x="21600" y="0"/>
                </a:cubicBezTo>
              </a:path>
            </a:pathLst>
          </a:custGeom>
          <a:ln w="76200">
            <a:solidFill>
              <a:schemeClr val="accent1"/>
            </a:solidFill>
            <a:miter lim="400000"/>
            <a:headEnd type="triangle"/>
          </a:ln>
        </p:spPr>
        <p:txBody>
          <a:bodyPr/>
          <a:lstStyle/>
          <a:p>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6" name="aands.jpg" descr="aands.jpg"/>
          <p:cNvPicPr>
            <a:picLocks noChangeAspect="1"/>
          </p:cNvPicPr>
          <p:nvPr/>
        </p:nvPicPr>
        <p:blipFill>
          <a:blip r:embed="rId2"/>
          <a:stretch>
            <a:fillRect/>
          </a:stretch>
        </p:blipFill>
        <p:spPr>
          <a:xfrm>
            <a:off x="854474" y="1488044"/>
            <a:ext cx="11295852" cy="6777512"/>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8" name="British musem egypt 27.jpg" descr="British musem egypt 27.jpg"/>
          <p:cNvPicPr>
            <a:picLocks noGrp="1"/>
          </p:cNvPicPr>
          <p:nvPr>
            <p:ph type="pic" idx="21"/>
          </p:nvPr>
        </p:nvPicPr>
        <p:blipFill>
          <a:blip r:embed="rId2"/>
          <a:stretch>
            <a:fillRect/>
          </a:stretch>
        </p:blipFill>
        <p:spPr>
          <a:xfrm>
            <a:off x="7019035" y="1295400"/>
            <a:ext cx="5033265" cy="6654800"/>
          </a:xfrm>
          <a:prstGeom prst="rect">
            <a:avLst/>
          </a:prstGeom>
        </p:spPr>
      </p:pic>
      <p:sp>
        <p:nvSpPr>
          <p:cNvPr id="429" name="This is the first mention of the name “Egypt” in the Bible."/>
          <p:cNvSpPr txBox="1">
            <a:spLocks noGrp="1"/>
          </p:cNvSpPr>
          <p:nvPr>
            <p:ph type="body" sz="half" idx="1"/>
          </p:nvPr>
        </p:nvSpPr>
        <p:spPr>
          <a:xfrm>
            <a:off x="1028700" y="1295400"/>
            <a:ext cx="5473700" cy="5499100"/>
          </a:xfrm>
          <a:prstGeom prst="rect">
            <a:avLst/>
          </a:prstGeom>
        </p:spPr>
        <p:txBody>
          <a:bodyPr/>
          <a:lstStyle>
            <a:lvl1pPr>
              <a:defRPr sz="3400">
                <a:solidFill>
                  <a:srgbClr val="94E3FE"/>
                </a:solidFill>
              </a:defRPr>
            </a:lvl1pPr>
          </a:lstStyle>
          <a:p>
            <a:r>
              <a:t>This is the first mention of the name “Egypt” in the Bible.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When Abraham went to Egypt, it was about 1920 BC, and Egypt was a powerful and wealthy kingdom."/>
          <p:cNvSpPr txBox="1">
            <a:spLocks noGrp="1"/>
          </p:cNvSpPr>
          <p:nvPr>
            <p:ph type="body" sz="half" idx="1"/>
          </p:nvPr>
        </p:nvSpPr>
        <p:spPr>
          <a:xfrm>
            <a:off x="913681" y="1440808"/>
            <a:ext cx="5106110" cy="6871984"/>
          </a:xfrm>
          <a:prstGeom prst="rect">
            <a:avLst/>
          </a:prstGeom>
        </p:spPr>
        <p:txBody>
          <a:bodyPr/>
          <a:lstStyle>
            <a:lvl1pPr>
              <a:defRPr sz="3400">
                <a:solidFill>
                  <a:srgbClr val="94E3FE"/>
                </a:solidFill>
              </a:defRPr>
            </a:lvl1pPr>
          </a:lstStyle>
          <a:p>
            <a:r>
              <a:t>When Abraham went to Egypt, it was about 1920 BC, and Egypt was a powerful and wealthy kingdom. </a:t>
            </a:r>
          </a:p>
        </p:txBody>
      </p:sp>
      <p:grpSp>
        <p:nvGrpSpPr>
          <p:cNvPr id="434" name="0662d11189c951420a878c75df8e2804a4649056.jpg"/>
          <p:cNvGrpSpPr/>
          <p:nvPr/>
        </p:nvGrpSpPr>
        <p:grpSpPr>
          <a:xfrm>
            <a:off x="6366383" y="820301"/>
            <a:ext cx="5981568" cy="7503399"/>
            <a:chOff x="0" y="0"/>
            <a:chExt cx="5981567" cy="7503397"/>
          </a:xfrm>
        </p:grpSpPr>
        <p:pic>
          <p:nvPicPr>
            <p:cNvPr id="433"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432"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435" name="upper egypt"/>
          <p:cNvSpPr txBox="1"/>
          <p:nvPr/>
        </p:nvSpPr>
        <p:spPr>
          <a:xfrm>
            <a:off x="7666950" y="6695671"/>
            <a:ext cx="3727600"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upper egypt</a:t>
            </a:r>
          </a:p>
        </p:txBody>
      </p:sp>
      <p:sp>
        <p:nvSpPr>
          <p:cNvPr id="436" name="lower egypt"/>
          <p:cNvSpPr txBox="1"/>
          <p:nvPr/>
        </p:nvSpPr>
        <p:spPr>
          <a:xfrm>
            <a:off x="6622155" y="2453871"/>
            <a:ext cx="386799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lower egypt</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For a study on ancient Egypt see The Pictorial Bible OT 09 Egypt."/>
          <p:cNvSpPr txBox="1">
            <a:spLocks noGrp="1"/>
          </p:cNvSpPr>
          <p:nvPr>
            <p:ph type="body" sz="quarter" idx="1"/>
          </p:nvPr>
        </p:nvSpPr>
        <p:spPr>
          <a:xfrm>
            <a:off x="964481" y="1618608"/>
            <a:ext cx="3793942" cy="3418179"/>
          </a:xfrm>
          <a:prstGeom prst="rect">
            <a:avLst/>
          </a:prstGeom>
        </p:spPr>
        <p:txBody>
          <a:bodyPr/>
          <a:lstStyle/>
          <a:p>
            <a:pPr>
              <a:defRPr sz="3400">
                <a:solidFill>
                  <a:srgbClr val="94E3FE"/>
                </a:solidFill>
              </a:defRPr>
            </a:pPr>
            <a:r>
              <a:t>For a study on ancient Egypt see </a:t>
            </a:r>
            <a:r>
              <a:rPr i="1"/>
              <a:t>The Pictorial Bible OT 09 Egypt</a:t>
            </a:r>
            <a:r>
              <a:t>.</a:t>
            </a:r>
          </a:p>
        </p:txBody>
      </p:sp>
      <p:pic>
        <p:nvPicPr>
          <p:cNvPr id="439" name="Egypt slide.png" descr="Egypt slide.png"/>
          <p:cNvPicPr>
            <a:picLocks noChangeAspect="1"/>
          </p:cNvPicPr>
          <p:nvPr/>
        </p:nvPicPr>
        <p:blipFill>
          <a:blip r:embed="rId2"/>
          <a:stretch>
            <a:fillRect/>
          </a:stretch>
        </p:blipFill>
        <p:spPr>
          <a:xfrm>
            <a:off x="5434107" y="1650052"/>
            <a:ext cx="6741677" cy="4978835"/>
          </a:xfrm>
          <a:prstGeom prst="rect">
            <a:avLst/>
          </a:prstGeom>
          <a:ln w="63500">
            <a:solidFill>
              <a:srgbClr val="FFFFFF"/>
            </a:solidFill>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Going down to Egypt”…"/>
          <p:cNvSpPr txBox="1">
            <a:spLocks noGrp="1"/>
          </p:cNvSpPr>
          <p:nvPr>
            <p:ph type="body" sz="half" idx="1"/>
          </p:nvPr>
        </p:nvSpPr>
        <p:spPr>
          <a:xfrm>
            <a:off x="874613" y="638770"/>
            <a:ext cx="5667574" cy="8886627"/>
          </a:xfrm>
          <a:prstGeom prst="rect">
            <a:avLst/>
          </a:prstGeom>
        </p:spPr>
        <p:txBody>
          <a:bodyPr/>
          <a:lstStyle/>
          <a:p>
            <a:pPr>
              <a:defRPr sz="3400">
                <a:solidFill>
                  <a:srgbClr val="FFFFFF"/>
                </a:solidFill>
              </a:defRPr>
            </a:pPr>
            <a:r>
              <a:t>“Going down to Egypt”</a:t>
            </a:r>
          </a:p>
          <a:p>
            <a:pPr>
              <a:defRPr sz="3400">
                <a:solidFill>
                  <a:srgbClr val="94E3FE"/>
                </a:solidFill>
              </a:defRPr>
            </a:pPr>
            <a:endParaRPr/>
          </a:p>
          <a:p>
            <a:pPr>
              <a:defRPr sz="3400">
                <a:solidFill>
                  <a:srgbClr val="94E3FE"/>
                </a:solidFill>
              </a:defRPr>
            </a:pPr>
            <a:r>
              <a:t>In going to Egypt, Abraham was out of God’s will. Abraham was walking by sight rather than faith, because God had not told him to go to Egypt.</a:t>
            </a:r>
          </a:p>
          <a:p>
            <a:pPr>
              <a:defRPr sz="3400">
                <a:solidFill>
                  <a:srgbClr val="94E3FE"/>
                </a:solidFill>
              </a:defRPr>
            </a:pPr>
            <a:endParaRPr/>
          </a:p>
          <a:p>
            <a:pPr>
              <a:defRPr sz="3400">
                <a:solidFill>
                  <a:srgbClr val="94E3FE"/>
                </a:solidFill>
              </a:defRPr>
            </a:pPr>
            <a:r>
              <a:t>From this point on in the Bible, Egypt is a type of the world and going to Egypt signifies backsliding and trusting in something other than God.</a:t>
            </a:r>
          </a:p>
        </p:txBody>
      </p:sp>
      <p:pic>
        <p:nvPicPr>
          <p:cNvPr id="442"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Note the consequences of Abraham’s disobedience.…"/>
          <p:cNvSpPr txBox="1">
            <a:spLocks noGrp="1"/>
          </p:cNvSpPr>
          <p:nvPr>
            <p:ph type="body" sz="half" idx="1"/>
          </p:nvPr>
        </p:nvSpPr>
        <p:spPr>
          <a:xfrm>
            <a:off x="933450" y="1242832"/>
            <a:ext cx="5549900" cy="5499101"/>
          </a:xfrm>
          <a:prstGeom prst="rect">
            <a:avLst/>
          </a:prstGeom>
        </p:spPr>
        <p:txBody>
          <a:bodyPr/>
          <a:lstStyle/>
          <a:p>
            <a:pPr>
              <a:defRPr sz="3400">
                <a:solidFill>
                  <a:srgbClr val="94E3FE"/>
                </a:solidFill>
              </a:defRPr>
            </a:pPr>
            <a:r>
              <a:t>Note the consequences of Abraham’s disobedience.</a:t>
            </a:r>
          </a:p>
          <a:p>
            <a:pPr>
              <a:defRPr sz="3400">
                <a:solidFill>
                  <a:srgbClr val="94E3FE"/>
                </a:solidFill>
              </a:defRPr>
            </a:pPr>
            <a:endParaRPr/>
          </a:p>
          <a:p>
            <a:pPr>
              <a:defRPr sz="3400">
                <a:solidFill>
                  <a:srgbClr val="94E3FE"/>
                </a:solidFill>
              </a:defRPr>
            </a:pPr>
            <a:r>
              <a:t>- Abraham was out of fellowship with God. The Bible says nothing about Abraham building an altar or calling on the Lord while he was in Egypt.</a:t>
            </a:r>
          </a:p>
        </p:txBody>
      </p:sp>
      <p:pic>
        <p:nvPicPr>
          <p:cNvPr id="445"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 Abraham lied about his wife (Ge. 12:11-13). This was the fruit of his unbelief and disobedience. Note that a “half lie” is actually a full lie!"/>
          <p:cNvSpPr txBox="1">
            <a:spLocks noGrp="1"/>
          </p:cNvSpPr>
          <p:nvPr>
            <p:ph type="body" sz="half" idx="1"/>
          </p:nvPr>
        </p:nvSpPr>
        <p:spPr>
          <a:xfrm>
            <a:off x="933450" y="1276699"/>
            <a:ext cx="5549900" cy="5499101"/>
          </a:xfrm>
          <a:prstGeom prst="rect">
            <a:avLst/>
          </a:prstGeom>
        </p:spPr>
        <p:txBody>
          <a:bodyPr/>
          <a:lstStyle>
            <a:lvl1pPr>
              <a:defRPr sz="3400">
                <a:solidFill>
                  <a:srgbClr val="94E3FE"/>
                </a:solidFill>
              </a:defRPr>
            </a:lvl1pPr>
          </a:lstStyle>
          <a:p>
            <a:r>
              <a:t>- Abraham lied about his wife (Ge. 12:11-13). This was the fruit of his unbelief and disobedience. Note that a “half lie” is actually a full lie! </a:t>
            </a:r>
          </a:p>
        </p:txBody>
      </p:sp>
      <p:pic>
        <p:nvPicPr>
          <p:cNvPr id="448"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 Abraham lost his testimony before the unsaved. He was rebuked by the pagan king!"/>
          <p:cNvSpPr txBox="1">
            <a:spLocks noGrp="1"/>
          </p:cNvSpPr>
          <p:nvPr>
            <p:ph type="body" sz="half" idx="1"/>
          </p:nvPr>
        </p:nvSpPr>
        <p:spPr>
          <a:xfrm>
            <a:off x="933450" y="1208966"/>
            <a:ext cx="5549900" cy="5499101"/>
          </a:xfrm>
          <a:prstGeom prst="rect">
            <a:avLst/>
          </a:prstGeom>
        </p:spPr>
        <p:txBody>
          <a:bodyPr/>
          <a:lstStyle>
            <a:lvl1pPr>
              <a:defRPr sz="3400">
                <a:solidFill>
                  <a:srgbClr val="94E3FE"/>
                </a:solidFill>
              </a:defRPr>
            </a:lvl1pPr>
          </a:lstStyle>
          <a:p>
            <a:r>
              <a:t>- Abraham lost his testimony before the unsaved. He was rebuked by the pagan king! </a:t>
            </a:r>
          </a:p>
        </p:txBody>
      </p:sp>
      <p:pic>
        <p:nvPicPr>
          <p:cNvPr id="451"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 Abraham’s journey to Egypt had a bad influence on his nephew Lot, who developed a taste for Egypt (Ge. 13:10)."/>
          <p:cNvSpPr txBox="1">
            <a:spLocks noGrp="1"/>
          </p:cNvSpPr>
          <p:nvPr>
            <p:ph type="body" sz="half" idx="1"/>
          </p:nvPr>
        </p:nvSpPr>
        <p:spPr>
          <a:xfrm>
            <a:off x="946150" y="1225899"/>
            <a:ext cx="5524500" cy="5499101"/>
          </a:xfrm>
          <a:prstGeom prst="rect">
            <a:avLst/>
          </a:prstGeom>
        </p:spPr>
        <p:txBody>
          <a:bodyPr/>
          <a:lstStyle>
            <a:lvl1pPr>
              <a:defRPr sz="3400">
                <a:solidFill>
                  <a:srgbClr val="94E3FE"/>
                </a:solidFill>
              </a:defRPr>
            </a:lvl1pPr>
          </a:lstStyle>
          <a:p>
            <a:r>
              <a:t>- Abraham’s journey to Egypt had a bad influence on his nephew Lot, who developed a taste for Egypt (Ge. 13:10). </a:t>
            </a:r>
          </a:p>
        </p:txBody>
      </p:sp>
      <p:pic>
        <p:nvPicPr>
          <p:cNvPr id="454"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 Abraham was a bad example to his son Isaac. Though Isaac was not yet born, he doubtless heard about this episode, and he followed in his father’s footsteps (Ge. 26:6-11)."/>
          <p:cNvSpPr txBox="1">
            <a:spLocks noGrp="1"/>
          </p:cNvSpPr>
          <p:nvPr>
            <p:ph type="body" sz="half" idx="1"/>
          </p:nvPr>
        </p:nvSpPr>
        <p:spPr>
          <a:xfrm>
            <a:off x="933450" y="1327499"/>
            <a:ext cx="5549900" cy="5499101"/>
          </a:xfrm>
          <a:prstGeom prst="rect">
            <a:avLst/>
          </a:prstGeom>
        </p:spPr>
        <p:txBody>
          <a:bodyPr/>
          <a:lstStyle>
            <a:lvl1pPr>
              <a:defRPr sz="3400">
                <a:solidFill>
                  <a:srgbClr val="94E3FE"/>
                </a:solidFill>
              </a:defRPr>
            </a:lvl1pPr>
          </a:lstStyle>
          <a:p>
            <a:r>
              <a:t>- Abraham was a bad example to his son Isaac. Though Isaac was not yet born, he doubtless heard about this episode, and he followed in his father’s footsteps (Ge. 26:6-11).</a:t>
            </a:r>
          </a:p>
        </p:txBody>
      </p:sp>
      <p:pic>
        <p:nvPicPr>
          <p:cNvPr id="457"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 The worst consequence of Abraham’s backsliding in Egypt was that he got Hagar there. The consequence of this continues to modern times, as we will see."/>
          <p:cNvSpPr txBox="1">
            <a:spLocks noGrp="1"/>
          </p:cNvSpPr>
          <p:nvPr>
            <p:ph type="body" sz="half" idx="1"/>
          </p:nvPr>
        </p:nvSpPr>
        <p:spPr>
          <a:xfrm>
            <a:off x="933450" y="1310566"/>
            <a:ext cx="5549900" cy="5499101"/>
          </a:xfrm>
          <a:prstGeom prst="rect">
            <a:avLst/>
          </a:prstGeom>
        </p:spPr>
        <p:txBody>
          <a:bodyPr/>
          <a:lstStyle>
            <a:lvl1pPr>
              <a:defRPr sz="3400">
                <a:solidFill>
                  <a:srgbClr val="94E3FE"/>
                </a:solidFill>
              </a:defRPr>
            </a:lvl1pPr>
          </a:lstStyle>
          <a:p>
            <a:r>
              <a:t>- The worst consequence of Abraham’s backsliding in Egypt was that he got Hagar there. The consequence of this continues to modern times, as we will see.</a:t>
            </a:r>
          </a:p>
        </p:txBody>
      </p:sp>
      <p:pic>
        <p:nvPicPr>
          <p:cNvPr id="460" name="pyramids sphinx egypt 2.jpg" descr="pyramids sphinx egypt 2.jpg"/>
          <p:cNvPicPr>
            <a:picLocks noChangeAspect="1"/>
          </p:cNvPicPr>
          <p:nvPr/>
        </p:nvPicPr>
        <p:blipFill>
          <a:blip r:embed="rId2"/>
          <a:stretch>
            <a:fillRect/>
          </a:stretch>
        </p:blipFill>
        <p:spPr>
          <a:xfrm rot="21595518">
            <a:off x="7124416" y="1300484"/>
            <a:ext cx="4898561" cy="6161777"/>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ABRAHAM RETURNED TO BETHEL (Ge. 13:1-4)."/>
          <p:cNvSpPr txBox="1">
            <a:spLocks noGrp="1"/>
          </p:cNvSpPr>
          <p:nvPr>
            <p:ph type="body" sz="quarter" idx="1"/>
          </p:nvPr>
        </p:nvSpPr>
        <p:spPr>
          <a:xfrm>
            <a:off x="1279964" y="1783196"/>
            <a:ext cx="3461351" cy="4202511"/>
          </a:xfrm>
          <a:prstGeom prst="rect">
            <a:avLst/>
          </a:prstGeom>
        </p:spPr>
        <p:txBody>
          <a:bodyPr/>
          <a:lstStyle/>
          <a:p>
            <a:pPr>
              <a:defRPr sz="3200">
                <a:solidFill>
                  <a:srgbClr val="94E3FE"/>
                </a:solidFill>
              </a:defRPr>
            </a:pPr>
            <a:r>
              <a:rPr>
                <a:solidFill>
                  <a:srgbClr val="FFFFFF"/>
                </a:solidFill>
              </a:rPr>
              <a:t>ABRAHAM RETURNED TO BETHEL</a:t>
            </a:r>
            <a:r>
              <a:t> (Ge. 13:1-4).</a:t>
            </a:r>
          </a:p>
        </p:txBody>
      </p:sp>
      <p:pic>
        <p:nvPicPr>
          <p:cNvPr id="463" name="Egypt.jpeg" descr="Egypt.jpeg"/>
          <p:cNvPicPr>
            <a:picLocks noChangeAspect="1"/>
          </p:cNvPicPr>
          <p:nvPr/>
        </p:nvPicPr>
        <p:blipFill>
          <a:blip r:embed="rId2"/>
          <a:srcRect l="15338" t="703" r="6361" b="20537"/>
          <a:stretch>
            <a:fillRect/>
          </a:stretch>
        </p:blipFill>
        <p:spPr>
          <a:xfrm>
            <a:off x="4865054" y="1478287"/>
            <a:ext cx="7167432" cy="5407096"/>
          </a:xfrm>
          <a:prstGeom prst="rect">
            <a:avLst/>
          </a:prstGeom>
          <a:ln w="12700">
            <a:miter lim="400000"/>
          </a:ln>
        </p:spPr>
      </p:pic>
      <p:sp>
        <p:nvSpPr>
          <p:cNvPr id="464" name="egypt"/>
          <p:cNvSpPr txBox="1"/>
          <p:nvPr/>
        </p:nvSpPr>
        <p:spPr>
          <a:xfrm>
            <a:off x="5966821" y="3767432"/>
            <a:ext cx="151142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egypt</a:t>
            </a:r>
          </a:p>
        </p:txBody>
      </p:sp>
      <p:sp>
        <p:nvSpPr>
          <p:cNvPr id="465" name="bethel"/>
          <p:cNvSpPr txBox="1"/>
          <p:nvPr/>
        </p:nvSpPr>
        <p:spPr>
          <a:xfrm>
            <a:off x="10276354" y="1898118"/>
            <a:ext cx="151142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a:solidFill>
                  <a:srgbClr val="000000"/>
                </a:solidFill>
              </a:defRPr>
            </a:lvl1pPr>
          </a:lstStyle>
          <a:p>
            <a:r>
              <a:t>bethel</a:t>
            </a:r>
          </a:p>
        </p:txBody>
      </p:sp>
      <p:sp>
        <p:nvSpPr>
          <p:cNvPr id="466" name="© Knowing the Bible"/>
          <p:cNvSpPr txBox="1"/>
          <p:nvPr/>
        </p:nvSpPr>
        <p:spPr>
          <a:xfrm>
            <a:off x="4974726" y="6414600"/>
            <a:ext cx="4014266" cy="6966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2000" b="0" cap="none">
                <a:solidFill>
                  <a:srgbClr val="000000"/>
                </a:solidFill>
              </a:defRPr>
            </a:lvl1pPr>
          </a:lstStyle>
          <a:p>
            <a:r>
              <a:t>© Knowing the Bible</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LOT SEPARATES FROM ABRAHAM…"/>
          <p:cNvSpPr txBox="1">
            <a:spLocks noGrp="1"/>
          </p:cNvSpPr>
          <p:nvPr>
            <p:ph type="body" sz="half" idx="1"/>
          </p:nvPr>
        </p:nvSpPr>
        <p:spPr>
          <a:xfrm>
            <a:off x="825500" y="1308100"/>
            <a:ext cx="4965700" cy="7759700"/>
          </a:xfrm>
          <a:prstGeom prst="rect">
            <a:avLst/>
          </a:prstGeom>
        </p:spPr>
        <p:txBody>
          <a:bodyPr/>
          <a:lstStyle/>
          <a:p>
            <a:pPr>
              <a:defRPr sz="3400">
                <a:solidFill>
                  <a:srgbClr val="FFFFFF"/>
                </a:solidFill>
              </a:defRPr>
            </a:pPr>
            <a:r>
              <a:t>LOT SEPARATES FROM ABRAHAM </a:t>
            </a:r>
          </a:p>
          <a:p>
            <a:pPr>
              <a:defRPr sz="3400">
                <a:solidFill>
                  <a:srgbClr val="94E3FE"/>
                </a:solidFill>
              </a:defRPr>
            </a:pPr>
            <a:endParaRPr/>
          </a:p>
          <a:p>
            <a:pPr>
              <a:defRPr sz="3400">
                <a:solidFill>
                  <a:srgbClr val="94E3FE"/>
                </a:solidFill>
              </a:defRPr>
            </a:pPr>
            <a:r>
              <a:t>At Bethel, Lot separated from Abraham (Ge. 13:5-11).  Lot lifted up his eyes from Bethel and saw “</a:t>
            </a:r>
            <a:r>
              <a:rPr>
                <a:solidFill>
                  <a:srgbClr val="FFFFFF"/>
                </a:solidFill>
              </a:rPr>
              <a:t>the plain of Jordan</a:t>
            </a:r>
            <a:r>
              <a:t>.” (Ge. 13:10). Lot then “</a:t>
            </a:r>
            <a:r>
              <a:rPr>
                <a:solidFill>
                  <a:srgbClr val="FFFFFF"/>
                </a:solidFill>
              </a:rPr>
              <a:t>journeyed east</a:t>
            </a:r>
            <a:r>
              <a:t>” (Ge. 13:11).</a:t>
            </a:r>
          </a:p>
        </p:txBody>
      </p:sp>
      <p:grpSp>
        <p:nvGrpSpPr>
          <p:cNvPr id="471" name="Abraham-and-Lot-Pic-3.jpeg"/>
          <p:cNvGrpSpPr/>
          <p:nvPr/>
        </p:nvGrpSpPr>
        <p:grpSpPr>
          <a:xfrm>
            <a:off x="6265666" y="647509"/>
            <a:ext cx="5841203" cy="8458582"/>
            <a:chOff x="0" y="0"/>
            <a:chExt cx="5841201" cy="8458580"/>
          </a:xfrm>
        </p:grpSpPr>
        <p:pic>
          <p:nvPicPr>
            <p:cNvPr id="470" name="Abraham-and-Lot-Pic-3.jpeg" descr="Abraham-and-Lot-Pic-3.jpeg"/>
            <p:cNvPicPr>
              <a:picLocks noChangeAspect="1"/>
            </p:cNvPicPr>
            <p:nvPr/>
          </p:nvPicPr>
          <p:blipFill>
            <a:blip r:embed="rId2"/>
            <a:srcRect l="6135" t="874" r="7167" b="2000"/>
            <a:stretch>
              <a:fillRect/>
            </a:stretch>
          </p:blipFill>
          <p:spPr>
            <a:xfrm>
              <a:off x="76200" y="63500"/>
              <a:ext cx="5701502" cy="8318880"/>
            </a:xfrm>
            <a:prstGeom prst="rect">
              <a:avLst/>
            </a:prstGeom>
            <a:ln>
              <a:noFill/>
            </a:ln>
            <a:effectLst/>
          </p:spPr>
        </p:pic>
        <p:pic>
          <p:nvPicPr>
            <p:cNvPr id="469" name="Abraham-and-Lot-Pic-3.jpeg" descr="Abraham-and-Lot-Pic-3.jpeg"/>
            <p:cNvPicPr>
              <a:picLocks/>
            </p:cNvPicPr>
            <p:nvPr/>
          </p:nvPicPr>
          <p:blipFill>
            <a:blip r:embed="rId3">
              <a:alphaModFix amt="35158"/>
            </a:blip>
            <a:stretch>
              <a:fillRect/>
            </a:stretch>
          </p:blipFill>
          <p:spPr>
            <a:xfrm>
              <a:off x="-1" y="-1"/>
              <a:ext cx="5841203" cy="8458582"/>
            </a:xfrm>
            <a:prstGeom prst="rect">
              <a:avLst/>
            </a:prstGeom>
            <a:effectLst/>
          </p:spPr>
        </p:pic>
      </p:grpSp>
      <p:sp>
        <p:nvSpPr>
          <p:cNvPr id="472" name="plain of jordan"/>
          <p:cNvSpPr txBox="1"/>
          <p:nvPr/>
        </p:nvSpPr>
        <p:spPr>
          <a:xfrm>
            <a:off x="7642116" y="2128180"/>
            <a:ext cx="3088302" cy="9527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FFFFFF"/>
                </a:solidFill>
              </a:defRPr>
            </a:lvl1pPr>
          </a:lstStyle>
          <a:p>
            <a:r>
              <a:t>plain of jordan</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6" name="Sodom1.jpg"/>
          <p:cNvGrpSpPr/>
          <p:nvPr/>
        </p:nvGrpSpPr>
        <p:grpSpPr>
          <a:xfrm>
            <a:off x="2551204" y="422344"/>
            <a:ext cx="7902393" cy="8768551"/>
            <a:chOff x="0" y="0"/>
            <a:chExt cx="7902392" cy="8768550"/>
          </a:xfrm>
        </p:grpSpPr>
        <p:pic>
          <p:nvPicPr>
            <p:cNvPr id="475" name="Sodom1.jpg" descr="Sodom1.jpg"/>
            <p:cNvPicPr>
              <a:picLocks noChangeAspect="1"/>
            </p:cNvPicPr>
            <p:nvPr/>
          </p:nvPicPr>
          <p:blipFill>
            <a:blip r:embed="rId2"/>
            <a:srcRect l="28532" t="25538" r="17500" b="17216"/>
            <a:stretch>
              <a:fillRect/>
            </a:stretch>
          </p:blipFill>
          <p:spPr>
            <a:xfrm>
              <a:off x="76200" y="63500"/>
              <a:ext cx="7762693" cy="8628851"/>
            </a:xfrm>
            <a:prstGeom prst="rect">
              <a:avLst/>
            </a:prstGeom>
            <a:ln>
              <a:noFill/>
            </a:ln>
            <a:effectLst/>
          </p:spPr>
        </p:pic>
        <p:pic>
          <p:nvPicPr>
            <p:cNvPr id="474" name="Sodom1.jpg" descr="Sodom1.jpg"/>
            <p:cNvPicPr>
              <a:picLocks/>
            </p:cNvPicPr>
            <p:nvPr/>
          </p:nvPicPr>
          <p:blipFill>
            <a:blip r:embed="rId3"/>
            <a:stretch>
              <a:fillRect/>
            </a:stretch>
          </p:blipFill>
          <p:spPr>
            <a:xfrm>
              <a:off x="-1" y="0"/>
              <a:ext cx="7902394" cy="8768551"/>
            </a:xfrm>
            <a:prstGeom prst="rect">
              <a:avLst/>
            </a:prstGeom>
            <a:effectLst/>
          </p:spPr>
        </p:pic>
      </p:grpSp>
      <p:sp>
        <p:nvSpPr>
          <p:cNvPr id="477" name="plain of jordan"/>
          <p:cNvSpPr txBox="1"/>
          <p:nvPr/>
        </p:nvSpPr>
        <p:spPr>
          <a:xfrm>
            <a:off x="6669730" y="3177789"/>
            <a:ext cx="2032001" cy="952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000000"/>
                </a:solidFill>
              </a:defRPr>
            </a:lvl1pPr>
          </a:lstStyle>
          <a:p>
            <a:r>
              <a:t>plain of jordan</a:t>
            </a:r>
          </a:p>
        </p:txBody>
      </p:sp>
      <p:sp>
        <p:nvSpPr>
          <p:cNvPr id="478" name="East"/>
          <p:cNvSpPr txBox="1"/>
          <p:nvPr/>
        </p:nvSpPr>
        <p:spPr>
          <a:xfrm>
            <a:off x="8801100" y="4413250"/>
            <a:ext cx="2032000"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000000"/>
                </a:solidFill>
              </a:defRPr>
            </a:lvl1pPr>
          </a:lstStyle>
          <a:p>
            <a:r>
              <a:t>East</a:t>
            </a:r>
          </a:p>
        </p:txBody>
      </p:sp>
      <p:sp>
        <p:nvSpPr>
          <p:cNvPr id="479" name="west"/>
          <p:cNvSpPr txBox="1"/>
          <p:nvPr/>
        </p:nvSpPr>
        <p:spPr>
          <a:xfrm>
            <a:off x="2459566" y="4413250"/>
            <a:ext cx="2032001" cy="952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000000"/>
                </a:solidFill>
              </a:defRPr>
            </a:lvl1pPr>
          </a:lstStyle>
          <a:p>
            <a:r>
              <a:t>west</a:t>
            </a:r>
          </a:p>
        </p:txBody>
      </p:sp>
      <p:sp>
        <p:nvSpPr>
          <p:cNvPr id="480" name="north"/>
          <p:cNvSpPr txBox="1"/>
          <p:nvPr/>
        </p:nvSpPr>
        <p:spPr>
          <a:xfrm>
            <a:off x="5486400" y="340783"/>
            <a:ext cx="2032000" cy="952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000000"/>
                </a:solidFill>
              </a:defRPr>
            </a:lvl1pPr>
          </a:lstStyle>
          <a:p>
            <a:r>
              <a:t>north</a:t>
            </a:r>
          </a:p>
        </p:txBody>
      </p:sp>
      <p:sp>
        <p:nvSpPr>
          <p:cNvPr id="481" name="south"/>
          <p:cNvSpPr txBox="1"/>
          <p:nvPr/>
        </p:nvSpPr>
        <p:spPr>
          <a:xfrm>
            <a:off x="5486400" y="8392583"/>
            <a:ext cx="2032000" cy="952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000000"/>
                </a:solidFill>
              </a:defRPr>
            </a:lvl1pPr>
          </a:lstStyle>
          <a:p>
            <a:r>
              <a:t>south</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Lot began his downward spiritual slide here. Backsliding happens in stages."/>
          <p:cNvSpPr txBox="1">
            <a:spLocks noGrp="1"/>
          </p:cNvSpPr>
          <p:nvPr>
            <p:ph type="body" sz="half" idx="1"/>
          </p:nvPr>
        </p:nvSpPr>
        <p:spPr>
          <a:xfrm>
            <a:off x="825500" y="1625600"/>
            <a:ext cx="4965700" cy="7759700"/>
          </a:xfrm>
          <a:prstGeom prst="rect">
            <a:avLst/>
          </a:prstGeom>
        </p:spPr>
        <p:txBody>
          <a:bodyPr/>
          <a:lstStyle>
            <a:lvl1pPr>
              <a:defRPr sz="3400">
                <a:solidFill>
                  <a:srgbClr val="94E3FE"/>
                </a:solidFill>
              </a:defRPr>
            </a:lvl1pPr>
          </a:lstStyle>
          <a:p>
            <a:r>
              <a:t>Lot began his downward spiritual slide here. Backsliding happens in stages.</a:t>
            </a:r>
          </a:p>
        </p:txBody>
      </p:sp>
      <p:grpSp>
        <p:nvGrpSpPr>
          <p:cNvPr id="486" name="Abraham-and-Lot-Pic-3.jpeg"/>
          <p:cNvGrpSpPr/>
          <p:nvPr/>
        </p:nvGrpSpPr>
        <p:grpSpPr>
          <a:xfrm>
            <a:off x="5859266" y="647509"/>
            <a:ext cx="5841203" cy="8458582"/>
            <a:chOff x="0" y="0"/>
            <a:chExt cx="5841201" cy="8458580"/>
          </a:xfrm>
        </p:grpSpPr>
        <p:pic>
          <p:nvPicPr>
            <p:cNvPr id="485" name="Abraham-and-Lot-Pic-3.jpeg" descr="Abraham-and-Lot-Pic-3.jpeg"/>
            <p:cNvPicPr>
              <a:picLocks noChangeAspect="1"/>
            </p:cNvPicPr>
            <p:nvPr/>
          </p:nvPicPr>
          <p:blipFill>
            <a:blip r:embed="rId2"/>
            <a:srcRect l="6135" t="874" r="7167" b="2000"/>
            <a:stretch>
              <a:fillRect/>
            </a:stretch>
          </p:blipFill>
          <p:spPr>
            <a:xfrm>
              <a:off x="76200" y="63500"/>
              <a:ext cx="5701502" cy="8318880"/>
            </a:xfrm>
            <a:prstGeom prst="rect">
              <a:avLst/>
            </a:prstGeom>
            <a:ln>
              <a:noFill/>
            </a:ln>
            <a:effectLst/>
          </p:spPr>
        </p:pic>
        <p:pic>
          <p:nvPicPr>
            <p:cNvPr id="484" name="Abraham-and-Lot-Pic-3.jpeg" descr="Abraham-and-Lot-Pic-3.jpeg"/>
            <p:cNvPicPr>
              <a:picLocks/>
            </p:cNvPicPr>
            <p:nvPr/>
          </p:nvPicPr>
          <p:blipFill>
            <a:blip r:embed="rId3">
              <a:alphaModFix amt="35158"/>
            </a:blip>
            <a:stretch>
              <a:fillRect/>
            </a:stretch>
          </p:blipFill>
          <p:spPr>
            <a:xfrm>
              <a:off x="-1" y="-1"/>
              <a:ext cx="5841203" cy="8458582"/>
            </a:xfrm>
            <a:prstGeom prst="rect">
              <a:avLst/>
            </a:prstGeom>
            <a:effectLst/>
          </p:spPr>
        </p:pic>
      </p:gr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0" name="Abraham-and-Lot-Pic-3.jpeg"/>
          <p:cNvGrpSpPr/>
          <p:nvPr/>
        </p:nvGrpSpPr>
        <p:grpSpPr>
          <a:xfrm>
            <a:off x="6646666" y="647509"/>
            <a:ext cx="5841203" cy="8458582"/>
            <a:chOff x="0" y="0"/>
            <a:chExt cx="5841201" cy="8458580"/>
          </a:xfrm>
        </p:grpSpPr>
        <p:pic>
          <p:nvPicPr>
            <p:cNvPr id="489" name="Abraham-and-Lot-Pic-3.jpeg" descr="Abraham-and-Lot-Pic-3.jpeg"/>
            <p:cNvPicPr>
              <a:picLocks noChangeAspect="1"/>
            </p:cNvPicPr>
            <p:nvPr/>
          </p:nvPicPr>
          <p:blipFill>
            <a:blip r:embed="rId2">
              <a:alphaModFix amt="35158"/>
            </a:blip>
            <a:srcRect l="6135" t="874" r="7167" b="2000"/>
            <a:stretch>
              <a:fillRect/>
            </a:stretch>
          </p:blipFill>
          <p:spPr>
            <a:xfrm>
              <a:off x="76200" y="63500"/>
              <a:ext cx="5701502" cy="8318880"/>
            </a:xfrm>
            <a:prstGeom prst="rect">
              <a:avLst/>
            </a:prstGeom>
            <a:ln>
              <a:noFill/>
            </a:ln>
            <a:effectLst/>
          </p:spPr>
        </p:pic>
        <p:pic>
          <p:nvPicPr>
            <p:cNvPr id="488" name="Abraham-and-Lot-Pic-3.jpeg" descr="Abraham-and-Lot-Pic-3.jpeg"/>
            <p:cNvPicPr>
              <a:picLocks/>
            </p:cNvPicPr>
            <p:nvPr/>
          </p:nvPicPr>
          <p:blipFill>
            <a:blip r:embed="rId3">
              <a:alphaModFix amt="35158"/>
            </a:blip>
            <a:stretch>
              <a:fillRect/>
            </a:stretch>
          </p:blipFill>
          <p:spPr>
            <a:xfrm>
              <a:off x="-1" y="-1"/>
              <a:ext cx="5841203" cy="8458582"/>
            </a:xfrm>
            <a:prstGeom prst="rect">
              <a:avLst/>
            </a:prstGeom>
            <a:effectLst/>
          </p:spPr>
        </p:pic>
      </p:grpSp>
      <p:sp>
        <p:nvSpPr>
          <p:cNvPr id="491" name="- Lot looked toward Sodom (Ge. 13:10).…"/>
          <p:cNvSpPr txBox="1">
            <a:spLocks noGrp="1"/>
          </p:cNvSpPr>
          <p:nvPr>
            <p:ph type="body" idx="1"/>
          </p:nvPr>
        </p:nvSpPr>
        <p:spPr>
          <a:xfrm>
            <a:off x="850900" y="1038621"/>
            <a:ext cx="8944571" cy="8734922"/>
          </a:xfrm>
          <a:prstGeom prst="rect">
            <a:avLst/>
          </a:prstGeom>
        </p:spPr>
        <p:txBody>
          <a:bodyPr/>
          <a:lstStyle/>
          <a:p>
            <a:pPr>
              <a:defRPr sz="3400">
                <a:solidFill>
                  <a:srgbClr val="FFFFFF"/>
                </a:solidFill>
              </a:defRPr>
            </a:pPr>
            <a:r>
              <a:t>- Lot looked toward Sodom (Ge. 13:10).</a:t>
            </a:r>
          </a:p>
          <a:p>
            <a:pPr>
              <a:defRPr sz="3400">
                <a:solidFill>
                  <a:srgbClr val="FFFFFF"/>
                </a:solidFill>
              </a:defRPr>
            </a:pPr>
            <a:br/>
            <a:r>
              <a:t>- He journeyed toward Sodom (Ge. 13:11).</a:t>
            </a:r>
          </a:p>
          <a:p>
            <a:pPr>
              <a:defRPr sz="3400">
                <a:solidFill>
                  <a:srgbClr val="FFFFFF"/>
                </a:solidFill>
              </a:defRPr>
            </a:pPr>
            <a:br/>
            <a:r>
              <a:t>- He pitched his tent toward Sodom (Ge. 13:12).</a:t>
            </a:r>
          </a:p>
          <a:p>
            <a:pPr>
              <a:defRPr sz="3400">
                <a:solidFill>
                  <a:srgbClr val="FFFFFF"/>
                </a:solidFill>
              </a:defRPr>
            </a:pPr>
            <a:br/>
            <a:r>
              <a:t>- He dwelt in Sodom (Ge. 14:12).</a:t>
            </a:r>
          </a:p>
          <a:p>
            <a:pPr>
              <a:defRPr sz="2000">
                <a:solidFill>
                  <a:srgbClr val="FFFFFF"/>
                </a:solidFill>
              </a:defRPr>
            </a:pPr>
            <a:endParaRPr/>
          </a:p>
          <a:p>
            <a:pPr>
              <a:defRPr sz="3400">
                <a:solidFill>
                  <a:srgbClr val="FFFFFF"/>
                </a:solidFill>
              </a:defRPr>
            </a:pPr>
            <a:r>
              <a:t>- He sat in the gate of Sodom, probably holding a position of authority (Ge. 19:1). Compare 2 Samuel 19:8.</a:t>
            </a:r>
          </a:p>
          <a:p>
            <a:pPr>
              <a:defRPr sz="2000">
                <a:solidFill>
                  <a:srgbClr val="FFFFFF"/>
                </a:solidFill>
              </a:defRPr>
            </a:pPr>
            <a:endParaRPr/>
          </a:p>
          <a:p>
            <a:pPr>
              <a:defRPr sz="3400">
                <a:solidFill>
                  <a:srgbClr val="FFFFFF"/>
                </a:solidFill>
              </a:defRPr>
            </a:pPr>
            <a:r>
              <a:t>- He called the wicked men of Sodom “brethren” (Ge. 19:7)</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5" name="ancient highways - Version 2.jpg"/>
          <p:cNvGrpSpPr/>
          <p:nvPr/>
        </p:nvGrpSpPr>
        <p:grpSpPr>
          <a:xfrm>
            <a:off x="5329147" y="631071"/>
            <a:ext cx="7161908" cy="8491458"/>
            <a:chOff x="0" y="0"/>
            <a:chExt cx="7161907" cy="8491456"/>
          </a:xfrm>
        </p:grpSpPr>
        <p:pic>
          <p:nvPicPr>
            <p:cNvPr id="494" name="ancient highways - Version 2.jpg" descr="ancient highways - Version 2.jpg"/>
            <p:cNvPicPr>
              <a:picLocks noChangeAspect="1"/>
            </p:cNvPicPr>
            <p:nvPr/>
          </p:nvPicPr>
          <p:blipFill>
            <a:blip r:embed="rId2"/>
            <a:srcRect t="12704" b="2416"/>
            <a:stretch>
              <a:fillRect/>
            </a:stretch>
          </p:blipFill>
          <p:spPr>
            <a:xfrm>
              <a:off x="76200" y="63500"/>
              <a:ext cx="7022208" cy="8351757"/>
            </a:xfrm>
            <a:prstGeom prst="rect">
              <a:avLst/>
            </a:prstGeom>
            <a:ln>
              <a:noFill/>
            </a:ln>
            <a:effectLst/>
          </p:spPr>
        </p:pic>
        <p:pic>
          <p:nvPicPr>
            <p:cNvPr id="493" name="ancient highways - Version 2.jpg" descr="ancient highways - Version 2.jpg"/>
            <p:cNvPicPr>
              <a:picLocks/>
            </p:cNvPicPr>
            <p:nvPr/>
          </p:nvPicPr>
          <p:blipFill>
            <a:blip r:embed="rId3"/>
            <a:stretch>
              <a:fillRect/>
            </a:stretch>
          </p:blipFill>
          <p:spPr>
            <a:xfrm>
              <a:off x="0" y="-1"/>
              <a:ext cx="7161908" cy="8491458"/>
            </a:xfrm>
            <a:prstGeom prst="rect">
              <a:avLst/>
            </a:prstGeom>
            <a:effectLst/>
          </p:spPr>
        </p:pic>
      </p:grpSp>
      <p:sp>
        <p:nvSpPr>
          <p:cNvPr id="496" name="king’s way"/>
          <p:cNvSpPr txBox="1"/>
          <p:nvPr/>
        </p:nvSpPr>
        <p:spPr>
          <a:xfrm rot="16802794">
            <a:off x="10007279" y="4585413"/>
            <a:ext cx="3542710"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400">
                <a:solidFill>
                  <a:srgbClr val="000000"/>
                </a:solidFill>
              </a:defRPr>
            </a:lvl1pPr>
          </a:lstStyle>
          <a:p>
            <a:r>
              <a:t>king’s way</a:t>
            </a:r>
          </a:p>
        </p:txBody>
      </p:sp>
      <p:sp>
        <p:nvSpPr>
          <p:cNvPr id="497" name="ABRAHAM RESCUES LOT…"/>
          <p:cNvSpPr txBox="1">
            <a:spLocks noGrp="1"/>
          </p:cNvSpPr>
          <p:nvPr>
            <p:ph type="body" sz="half" idx="1"/>
          </p:nvPr>
        </p:nvSpPr>
        <p:spPr>
          <a:xfrm>
            <a:off x="927100" y="1187361"/>
            <a:ext cx="4356100" cy="7073901"/>
          </a:xfrm>
          <a:prstGeom prst="rect">
            <a:avLst/>
          </a:prstGeom>
        </p:spPr>
        <p:txBody>
          <a:bodyPr/>
          <a:lstStyle/>
          <a:p>
            <a:pPr>
              <a:defRPr sz="3300">
                <a:solidFill>
                  <a:srgbClr val="FFFFFF"/>
                </a:solidFill>
              </a:defRPr>
            </a:pPr>
            <a:r>
              <a:t>ABRAHAM RESCUES LOT</a:t>
            </a:r>
          </a:p>
          <a:p>
            <a:pPr>
              <a:defRPr sz="3200">
                <a:solidFill>
                  <a:srgbClr val="FFFFFF"/>
                </a:solidFill>
              </a:defRPr>
            </a:pPr>
            <a:endParaRPr/>
          </a:p>
          <a:p>
            <a:pPr>
              <a:defRPr sz="3200">
                <a:solidFill>
                  <a:srgbClr val="94E3FE"/>
                </a:solidFill>
              </a:defRPr>
            </a:pPr>
            <a:r>
              <a:t>The kings of Mesopotamia came down from the north and fought with Sodom and his allies in the valley of Siddim (Ge. 14:1-4).</a:t>
            </a:r>
          </a:p>
        </p:txBody>
      </p:sp>
      <p:sp>
        <p:nvSpPr>
          <p:cNvPr id="498" name="siddim"/>
          <p:cNvSpPr txBox="1"/>
          <p:nvPr/>
        </p:nvSpPr>
        <p:spPr>
          <a:xfrm>
            <a:off x="8871055" y="7914950"/>
            <a:ext cx="2466226" cy="62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600">
                <a:solidFill>
                  <a:srgbClr val="000000"/>
                </a:solidFill>
              </a:defRPr>
            </a:lvl1pPr>
          </a:lstStyle>
          <a:p>
            <a:r>
              <a:t>siddim</a:t>
            </a:r>
          </a:p>
        </p:txBody>
      </p:sp>
      <p:sp>
        <p:nvSpPr>
          <p:cNvPr id="499" name="sodom"/>
          <p:cNvSpPr txBox="1"/>
          <p:nvPr/>
        </p:nvSpPr>
        <p:spPr>
          <a:xfrm rot="21586062">
            <a:off x="9610954" y="4956297"/>
            <a:ext cx="216870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sodom</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 name="“And it came to pass in the days of Amraphel king of SHINAR, Arioch king of Ellasar, Chedorlaomer king of ELAM, and Tidal king of nations. That these made war with Bera king of Sodom, and with Birsha king of Gomorrah, Shinab king of Admah, and Shemeber k"/>
          <p:cNvSpPr txBox="1">
            <a:spLocks noGrp="1"/>
          </p:cNvSpPr>
          <p:nvPr>
            <p:ph type="body" sz="half" idx="1"/>
          </p:nvPr>
        </p:nvSpPr>
        <p:spPr>
          <a:xfrm>
            <a:off x="800100" y="1003300"/>
            <a:ext cx="6045200" cy="8013700"/>
          </a:xfrm>
          <a:prstGeom prst="rect">
            <a:avLst/>
          </a:prstGeom>
        </p:spPr>
        <p:txBody>
          <a:bodyPr/>
          <a:lstStyle>
            <a:lvl1pPr>
              <a:defRPr sz="3400">
                <a:solidFill>
                  <a:srgbClr val="FFFFFF"/>
                </a:solidFill>
              </a:defRPr>
            </a:lvl1pPr>
          </a:lstStyle>
          <a:p>
            <a:r>
              <a:t>“And it came to pass in the days of Amraphel king of SHINAR, Arioch king of Ellasar, Chedorlaomer king of ELAM, and Tidal king of nations. That these made war with Bera king of Sodom, and with Birsha king of Gomorrah, Shinab king of Admah, and Shemeber king of Zeboiim, and the king of Bela, which is Zoar” (Genesis 14:1-2).</a:t>
            </a:r>
          </a:p>
        </p:txBody>
      </p:sp>
      <p:grpSp>
        <p:nvGrpSpPr>
          <p:cNvPr id="504" name="07-Siddim-LS.jpg"/>
          <p:cNvGrpSpPr/>
          <p:nvPr/>
        </p:nvGrpSpPr>
        <p:grpSpPr>
          <a:xfrm>
            <a:off x="6985000" y="1111888"/>
            <a:ext cx="5080000" cy="6717024"/>
            <a:chOff x="0" y="0"/>
            <a:chExt cx="5080000" cy="6717022"/>
          </a:xfrm>
        </p:grpSpPr>
        <p:pic>
          <p:nvPicPr>
            <p:cNvPr id="503" name="07-Siddim-LS.jpg" descr="07-Siddim-LS.jpg"/>
            <p:cNvPicPr>
              <a:picLocks noChangeAspect="1"/>
            </p:cNvPicPr>
            <p:nvPr/>
          </p:nvPicPr>
          <p:blipFill>
            <a:blip r:embed="rId2"/>
            <a:srcRect l="23902" r="33885"/>
            <a:stretch>
              <a:fillRect/>
            </a:stretch>
          </p:blipFill>
          <p:spPr>
            <a:xfrm>
              <a:off x="76200" y="63500"/>
              <a:ext cx="4940300" cy="6577323"/>
            </a:xfrm>
            <a:prstGeom prst="rect">
              <a:avLst/>
            </a:prstGeom>
            <a:ln>
              <a:noFill/>
            </a:ln>
            <a:effectLst/>
          </p:spPr>
        </p:pic>
        <p:pic>
          <p:nvPicPr>
            <p:cNvPr id="502" name="07-Siddim-LS.jpg" descr="07-Siddim-LS.jpg"/>
            <p:cNvPicPr>
              <a:picLocks/>
            </p:cNvPicPr>
            <p:nvPr/>
          </p:nvPicPr>
          <p:blipFill>
            <a:blip r:embed="rId3"/>
            <a:stretch>
              <a:fillRect/>
            </a:stretch>
          </p:blipFill>
          <p:spPr>
            <a:xfrm>
              <a:off x="0" y="0"/>
              <a:ext cx="5080000" cy="6717023"/>
            </a:xfrm>
            <a:prstGeom prst="rect">
              <a:avLst/>
            </a:prstGeom>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 name="transport routes of biblical world.jpeg" descr="transport routes of biblical world.jpeg"/>
          <p:cNvPicPr>
            <a:picLocks noChangeAspect="1"/>
          </p:cNvPicPr>
          <p:nvPr/>
        </p:nvPicPr>
        <p:blipFill>
          <a:blip r:embed="rId2"/>
          <a:srcRect t="11081" r="34349" b="13211"/>
          <a:stretch>
            <a:fillRect/>
          </a:stretch>
        </p:blipFill>
        <p:spPr>
          <a:xfrm>
            <a:off x="1063795" y="593999"/>
            <a:ext cx="7219282" cy="7000120"/>
          </a:xfrm>
          <a:prstGeom prst="rect">
            <a:avLst/>
          </a:prstGeom>
          <a:ln w="12700">
            <a:miter lim="400000"/>
          </a:ln>
        </p:spPr>
      </p:pic>
      <p:pic>
        <p:nvPicPr>
          <p:cNvPr id="507" name="transport routes of biblical world.jpeg" descr="transport routes of biblical world.jpeg"/>
          <p:cNvPicPr>
            <a:picLocks noChangeAspect="1"/>
          </p:cNvPicPr>
          <p:nvPr/>
        </p:nvPicPr>
        <p:blipFill>
          <a:blip r:embed="rId2"/>
          <a:srcRect l="66870" t="11081" b="13211"/>
          <a:stretch>
            <a:fillRect/>
          </a:stretch>
        </p:blipFill>
        <p:spPr>
          <a:xfrm>
            <a:off x="8268328" y="593999"/>
            <a:ext cx="3643000" cy="6999887"/>
          </a:xfrm>
          <a:prstGeom prst="rect">
            <a:avLst/>
          </a:prstGeom>
          <a:ln w="12700">
            <a:miter lim="400000"/>
          </a:ln>
        </p:spPr>
      </p:pic>
      <p:sp>
        <p:nvSpPr>
          <p:cNvPr id="508" name="The kings would have traveled on the Great Trunk Road up through Mesopotamia and then south on the King’s Highway."/>
          <p:cNvSpPr txBox="1">
            <a:spLocks noGrp="1"/>
          </p:cNvSpPr>
          <p:nvPr>
            <p:ph type="body" sz="quarter" idx="1"/>
          </p:nvPr>
        </p:nvSpPr>
        <p:spPr>
          <a:xfrm>
            <a:off x="1588547" y="7696200"/>
            <a:ext cx="9827706" cy="1587500"/>
          </a:xfrm>
          <a:prstGeom prst="rect">
            <a:avLst/>
          </a:prstGeom>
        </p:spPr>
        <p:txBody>
          <a:bodyPr/>
          <a:lstStyle>
            <a:lvl1pPr algn="ctr">
              <a:defRPr sz="3200">
                <a:solidFill>
                  <a:srgbClr val="94E3FE"/>
                </a:solidFill>
              </a:defRPr>
            </a:lvl1pPr>
          </a:lstStyle>
          <a:p>
            <a:r>
              <a:t>The kings would have traveled on the Great Trunk Road up through Mesopotamia and then south on the King’s Highway.</a:t>
            </a:r>
          </a:p>
        </p:txBody>
      </p:sp>
      <p:sp>
        <p:nvSpPr>
          <p:cNvPr id="509" name="egypt"/>
          <p:cNvSpPr txBox="1"/>
          <p:nvPr/>
        </p:nvSpPr>
        <p:spPr>
          <a:xfrm>
            <a:off x="2762635" y="5750550"/>
            <a:ext cx="131966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egypt</a:t>
            </a:r>
          </a:p>
        </p:txBody>
      </p:sp>
      <p:sp>
        <p:nvSpPr>
          <p:cNvPr id="510" name="trunk road"/>
          <p:cNvSpPr txBox="1"/>
          <p:nvPr/>
        </p:nvSpPr>
        <p:spPr>
          <a:xfrm rot="2305056">
            <a:off x="7221351" y="3936381"/>
            <a:ext cx="465108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trunk road</a:t>
            </a:r>
          </a:p>
        </p:txBody>
      </p:sp>
      <p:sp>
        <p:nvSpPr>
          <p:cNvPr id="511" name="nineveh"/>
          <p:cNvSpPr txBox="1"/>
          <p:nvPr/>
        </p:nvSpPr>
        <p:spPr>
          <a:xfrm rot="6105">
            <a:off x="8514735" y="2258372"/>
            <a:ext cx="1130499" cy="360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nineveh</a:t>
            </a:r>
          </a:p>
        </p:txBody>
      </p:sp>
      <p:sp>
        <p:nvSpPr>
          <p:cNvPr id="512" name="babylon"/>
          <p:cNvSpPr txBox="1"/>
          <p:nvPr/>
        </p:nvSpPr>
        <p:spPr>
          <a:xfrm rot="6105">
            <a:off x="8704163" y="4416306"/>
            <a:ext cx="1244576"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babylon</a:t>
            </a:r>
          </a:p>
        </p:txBody>
      </p:sp>
      <p:sp>
        <p:nvSpPr>
          <p:cNvPr id="513" name="ur"/>
          <p:cNvSpPr txBox="1"/>
          <p:nvPr/>
        </p:nvSpPr>
        <p:spPr>
          <a:xfrm rot="6105">
            <a:off x="10425879" y="5499039"/>
            <a:ext cx="444477"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ur</a:t>
            </a:r>
          </a:p>
        </p:txBody>
      </p:sp>
      <p:sp>
        <p:nvSpPr>
          <p:cNvPr id="514" name="assur"/>
          <p:cNvSpPr txBox="1"/>
          <p:nvPr/>
        </p:nvSpPr>
        <p:spPr>
          <a:xfrm rot="6105">
            <a:off x="8622728" y="2963639"/>
            <a:ext cx="914513"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assur</a:t>
            </a:r>
          </a:p>
        </p:txBody>
      </p:sp>
      <p:sp>
        <p:nvSpPr>
          <p:cNvPr id="515" name="haran"/>
          <p:cNvSpPr txBox="1"/>
          <p:nvPr/>
        </p:nvSpPr>
        <p:spPr>
          <a:xfrm rot="6105">
            <a:off x="6842715" y="1890439"/>
            <a:ext cx="939739"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haran</a:t>
            </a:r>
          </a:p>
        </p:txBody>
      </p:sp>
      <p:sp>
        <p:nvSpPr>
          <p:cNvPr id="516" name="mari"/>
          <p:cNvSpPr txBox="1"/>
          <p:nvPr/>
        </p:nvSpPr>
        <p:spPr>
          <a:xfrm rot="6105">
            <a:off x="7534111" y="3433972"/>
            <a:ext cx="698414"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mari</a:t>
            </a:r>
          </a:p>
        </p:txBody>
      </p:sp>
      <p:sp>
        <p:nvSpPr>
          <p:cNvPr id="517" name="hittites"/>
          <p:cNvSpPr txBox="1"/>
          <p:nvPr/>
        </p:nvSpPr>
        <p:spPr>
          <a:xfrm rot="6105">
            <a:off x="4776524" y="1365375"/>
            <a:ext cx="1130276"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hittites</a:t>
            </a:r>
          </a:p>
        </p:txBody>
      </p:sp>
      <p:sp>
        <p:nvSpPr>
          <p:cNvPr id="518" name="antioch"/>
          <p:cNvSpPr txBox="1"/>
          <p:nvPr/>
        </p:nvSpPr>
        <p:spPr>
          <a:xfrm rot="6105">
            <a:off x="5308845" y="2258372"/>
            <a:ext cx="1155614" cy="360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antioch</a:t>
            </a:r>
          </a:p>
        </p:txBody>
      </p:sp>
      <p:sp>
        <p:nvSpPr>
          <p:cNvPr id="519" name="Moody Bible Atlas"/>
          <p:cNvSpPr txBox="1"/>
          <p:nvPr/>
        </p:nvSpPr>
        <p:spPr>
          <a:xfrm>
            <a:off x="686770" y="7278237"/>
            <a:ext cx="2790727"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a:solidFill>
                  <a:srgbClr val="FFFFFF"/>
                </a:solidFill>
              </a:defRPr>
            </a:lvl1pPr>
          </a:lstStyle>
          <a:p>
            <a:r>
              <a:t>Moody Bible Atlas</a:t>
            </a:r>
          </a:p>
        </p:txBody>
      </p:sp>
      <p:sp>
        <p:nvSpPr>
          <p:cNvPr id="520" name="elam"/>
          <p:cNvSpPr txBox="1"/>
          <p:nvPr/>
        </p:nvSpPr>
        <p:spPr>
          <a:xfrm rot="6105">
            <a:off x="11128821" y="5045773"/>
            <a:ext cx="761927"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elam</a:t>
            </a:r>
          </a:p>
        </p:txBody>
      </p:sp>
      <p:sp>
        <p:nvSpPr>
          <p:cNvPr id="521" name="shinar"/>
          <p:cNvSpPr txBox="1"/>
          <p:nvPr/>
        </p:nvSpPr>
        <p:spPr>
          <a:xfrm rot="6105">
            <a:off x="9321781" y="4709089"/>
            <a:ext cx="990638"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shinar</a:t>
            </a:r>
          </a:p>
        </p:txBody>
      </p:sp>
      <p:sp>
        <p:nvSpPr>
          <p:cNvPr id="522" name="Great Trunk"/>
          <p:cNvSpPr txBox="1"/>
          <p:nvPr/>
        </p:nvSpPr>
        <p:spPr>
          <a:xfrm rot="17671492">
            <a:off x="4570458" y="4354467"/>
            <a:ext cx="2492773"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Great Trunk</a:t>
            </a:r>
          </a:p>
        </p:txBody>
      </p:sp>
      <p:sp>
        <p:nvSpPr>
          <p:cNvPr id="523" name="great"/>
          <p:cNvSpPr txBox="1"/>
          <p:nvPr/>
        </p:nvSpPr>
        <p:spPr>
          <a:xfrm rot="196893">
            <a:off x="6631727" y="3001481"/>
            <a:ext cx="2223952"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great</a:t>
            </a:r>
          </a:p>
        </p:txBody>
      </p:sp>
      <p:sp>
        <p:nvSpPr>
          <p:cNvPr id="524" name="Line"/>
          <p:cNvSpPr/>
          <p:nvPr/>
        </p:nvSpPr>
        <p:spPr>
          <a:xfrm flipV="1">
            <a:off x="9113488" y="5570552"/>
            <a:ext cx="1090858" cy="807273"/>
          </a:xfrm>
          <a:prstGeom prst="line">
            <a:avLst/>
          </a:prstGeom>
          <a:ln w="1270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There were two major roads that led south from Damascus.…"/>
          <p:cNvSpPr txBox="1">
            <a:spLocks noGrp="1"/>
          </p:cNvSpPr>
          <p:nvPr>
            <p:ph type="body" sz="half" idx="1"/>
          </p:nvPr>
        </p:nvSpPr>
        <p:spPr>
          <a:xfrm>
            <a:off x="853511" y="614647"/>
            <a:ext cx="4523483" cy="9116815"/>
          </a:xfrm>
          <a:prstGeom prst="rect">
            <a:avLst/>
          </a:prstGeom>
        </p:spPr>
        <p:txBody>
          <a:bodyPr/>
          <a:lstStyle/>
          <a:p>
            <a:pPr>
              <a:defRPr sz="3200">
                <a:solidFill>
                  <a:srgbClr val="94E3FE"/>
                </a:solidFill>
              </a:defRPr>
            </a:pPr>
            <a:r>
              <a:t>There were </a:t>
            </a:r>
            <a:r>
              <a:rPr>
                <a:solidFill>
                  <a:srgbClr val="FFFFFF"/>
                </a:solidFill>
              </a:rPr>
              <a:t>two major roads</a:t>
            </a:r>
            <a:r>
              <a:t> that led south from Damascus.</a:t>
            </a:r>
          </a:p>
          <a:p>
            <a:pPr>
              <a:defRPr sz="3200">
                <a:solidFill>
                  <a:srgbClr val="94E3FE"/>
                </a:solidFill>
              </a:defRPr>
            </a:pPr>
            <a:endParaRPr/>
          </a:p>
          <a:p>
            <a:pPr>
              <a:defRPr sz="3000">
                <a:solidFill>
                  <a:srgbClr val="94E3FE"/>
                </a:solidFill>
              </a:defRPr>
            </a:pPr>
            <a:r>
              <a:t>▪ The Coastal Highway entered Canaan north of the Sea of Galilee at Hazor</a:t>
            </a:r>
          </a:p>
          <a:p>
            <a:pPr>
              <a:defRPr sz="3000">
                <a:solidFill>
                  <a:srgbClr val="94E3FE"/>
                </a:solidFill>
              </a:defRPr>
            </a:pPr>
            <a:endParaRPr/>
          </a:p>
          <a:p>
            <a:pPr>
              <a:defRPr sz="3000">
                <a:solidFill>
                  <a:srgbClr val="94E3FE"/>
                </a:solidFill>
              </a:defRPr>
            </a:pPr>
            <a:r>
              <a:t>▪ The King’s Highway ran down the east side of the Jordan River and the Dead Sea</a:t>
            </a:r>
          </a:p>
        </p:txBody>
      </p:sp>
      <p:grpSp>
        <p:nvGrpSpPr>
          <p:cNvPr id="529" name="image.jpeg"/>
          <p:cNvGrpSpPr/>
          <p:nvPr/>
        </p:nvGrpSpPr>
        <p:grpSpPr>
          <a:xfrm>
            <a:off x="5856647" y="275649"/>
            <a:ext cx="6509867" cy="9227701"/>
            <a:chOff x="0" y="0"/>
            <a:chExt cx="6509866" cy="9227700"/>
          </a:xfrm>
        </p:grpSpPr>
        <p:pic>
          <p:nvPicPr>
            <p:cNvPr id="528" name="image.jpeg" descr="image.jpeg"/>
            <p:cNvPicPr>
              <a:picLocks noChangeAspect="1"/>
            </p:cNvPicPr>
            <p:nvPr/>
          </p:nvPicPr>
          <p:blipFill>
            <a:blip r:embed="rId2"/>
            <a:srcRect l="14520" r="32908"/>
            <a:stretch>
              <a:fillRect/>
            </a:stretch>
          </p:blipFill>
          <p:spPr>
            <a:xfrm>
              <a:off x="76200" y="63500"/>
              <a:ext cx="6370167" cy="9088001"/>
            </a:xfrm>
            <a:prstGeom prst="rect">
              <a:avLst/>
            </a:prstGeom>
            <a:ln>
              <a:noFill/>
            </a:ln>
            <a:effectLst/>
          </p:spPr>
        </p:pic>
        <p:pic>
          <p:nvPicPr>
            <p:cNvPr id="527" name="image.jpeg" descr="image.jpeg"/>
            <p:cNvPicPr>
              <a:picLocks/>
            </p:cNvPicPr>
            <p:nvPr/>
          </p:nvPicPr>
          <p:blipFill>
            <a:blip r:embed="rId3"/>
            <a:stretch>
              <a:fillRect/>
            </a:stretch>
          </p:blipFill>
          <p:spPr>
            <a:xfrm>
              <a:off x="-1" y="-1"/>
              <a:ext cx="6509868" cy="9227702"/>
            </a:xfrm>
            <a:prstGeom prst="rect">
              <a:avLst/>
            </a:prstGeom>
            <a:effectLst/>
          </p:spPr>
        </p:pic>
      </p:grpSp>
      <p:sp>
        <p:nvSpPr>
          <p:cNvPr id="530" name="coastal highway"/>
          <p:cNvSpPr txBox="1"/>
          <p:nvPr/>
        </p:nvSpPr>
        <p:spPr>
          <a:xfrm rot="17707676">
            <a:off x="4961618" y="6160100"/>
            <a:ext cx="3565254"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coastal highway</a:t>
            </a:r>
          </a:p>
        </p:txBody>
      </p:sp>
      <p:sp>
        <p:nvSpPr>
          <p:cNvPr id="531" name="phoenicia"/>
          <p:cNvSpPr txBox="1"/>
          <p:nvPr/>
        </p:nvSpPr>
        <p:spPr>
          <a:xfrm rot="17456484">
            <a:off x="7964348" y="1702705"/>
            <a:ext cx="1384438" cy="360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phoenicia</a:t>
            </a:r>
          </a:p>
        </p:txBody>
      </p:sp>
      <p:sp>
        <p:nvSpPr>
          <p:cNvPr id="532" name="great trunk road"/>
          <p:cNvSpPr txBox="1"/>
          <p:nvPr/>
        </p:nvSpPr>
        <p:spPr>
          <a:xfrm rot="18860416">
            <a:off x="7623326" y="2174725"/>
            <a:ext cx="4046215"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great trunk road</a:t>
            </a:r>
          </a:p>
        </p:txBody>
      </p:sp>
      <p:sp>
        <p:nvSpPr>
          <p:cNvPr id="533" name="Moody Bible Atlas"/>
          <p:cNvSpPr txBox="1"/>
          <p:nvPr/>
        </p:nvSpPr>
        <p:spPr>
          <a:xfrm>
            <a:off x="9652970" y="8929237"/>
            <a:ext cx="2790727"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r>
              <a:t>Moody Bible Atlas</a:t>
            </a:r>
          </a:p>
        </p:txBody>
      </p:sp>
      <p:sp>
        <p:nvSpPr>
          <p:cNvPr id="534" name="king’s highway"/>
          <p:cNvSpPr txBox="1"/>
          <p:nvPr/>
        </p:nvSpPr>
        <p:spPr>
          <a:xfrm rot="16841499">
            <a:off x="8160524" y="6234610"/>
            <a:ext cx="4046215"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king’s highway</a:t>
            </a:r>
          </a:p>
        </p:txBody>
      </p:sp>
      <p:sp>
        <p:nvSpPr>
          <p:cNvPr id="535" name="damascus"/>
          <p:cNvSpPr txBox="1"/>
          <p:nvPr/>
        </p:nvSpPr>
        <p:spPr>
          <a:xfrm rot="6105">
            <a:off x="10220709" y="2224071"/>
            <a:ext cx="1655249" cy="397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100">
                <a:solidFill>
                  <a:srgbClr val="000000"/>
                </a:solidFill>
              </a:defRPr>
            </a:lvl1pPr>
          </a:lstStyle>
          <a:p>
            <a:r>
              <a:t>damascus</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Sodom and her sister cities paid tribute to the kings of the north for 12 years and rebelled in the 13th (Ge. 14:4)."/>
          <p:cNvSpPr txBox="1">
            <a:spLocks noGrp="1"/>
          </p:cNvSpPr>
          <p:nvPr>
            <p:ph type="body" sz="half" idx="1"/>
          </p:nvPr>
        </p:nvSpPr>
        <p:spPr>
          <a:xfrm>
            <a:off x="927100" y="1339850"/>
            <a:ext cx="4043760" cy="7073900"/>
          </a:xfrm>
          <a:prstGeom prst="rect">
            <a:avLst/>
          </a:prstGeom>
        </p:spPr>
        <p:txBody>
          <a:bodyPr/>
          <a:lstStyle>
            <a:lvl1pPr>
              <a:defRPr sz="3200">
                <a:solidFill>
                  <a:srgbClr val="94E3FE"/>
                </a:solidFill>
              </a:defRPr>
            </a:lvl1pPr>
          </a:lstStyle>
          <a:p>
            <a:r>
              <a:t>Sodom and her sister cities paid tribute to the kings of the north for 12 years and rebelled in the 13th (Ge. 14:4).</a:t>
            </a:r>
          </a:p>
        </p:txBody>
      </p:sp>
      <p:grpSp>
        <p:nvGrpSpPr>
          <p:cNvPr id="540" name="ancient highways - Version 2.jpg"/>
          <p:cNvGrpSpPr/>
          <p:nvPr/>
        </p:nvGrpSpPr>
        <p:grpSpPr>
          <a:xfrm>
            <a:off x="5329147" y="-119337"/>
            <a:ext cx="7174847" cy="9241866"/>
            <a:chOff x="0" y="0"/>
            <a:chExt cx="7174846" cy="9241864"/>
          </a:xfrm>
        </p:grpSpPr>
        <p:pic>
          <p:nvPicPr>
            <p:cNvPr id="539" name="ancient highways - Version 2.jpg" descr="ancient highways - Version 2.jpg"/>
            <p:cNvPicPr>
              <a:picLocks noChangeAspect="1"/>
            </p:cNvPicPr>
            <p:nvPr/>
          </p:nvPicPr>
          <p:blipFill>
            <a:blip r:embed="rId2"/>
            <a:srcRect t="5077" b="2416"/>
            <a:stretch>
              <a:fillRect/>
            </a:stretch>
          </p:blipFill>
          <p:spPr>
            <a:xfrm>
              <a:off x="76200" y="63500"/>
              <a:ext cx="7022208" cy="9102165"/>
            </a:xfrm>
            <a:prstGeom prst="rect">
              <a:avLst/>
            </a:prstGeom>
            <a:ln>
              <a:noFill/>
            </a:ln>
            <a:effectLst/>
          </p:spPr>
        </p:pic>
        <p:pic>
          <p:nvPicPr>
            <p:cNvPr id="538" name="ancient highways - Version 2.jpg" descr="ancient highways - Version 2.jpg"/>
            <p:cNvPicPr>
              <a:picLocks/>
            </p:cNvPicPr>
            <p:nvPr/>
          </p:nvPicPr>
          <p:blipFill>
            <a:blip r:embed="rId3"/>
            <a:stretch>
              <a:fillRect/>
            </a:stretch>
          </p:blipFill>
          <p:spPr>
            <a:xfrm>
              <a:off x="0" y="0"/>
              <a:ext cx="7174847" cy="9241865"/>
            </a:xfrm>
            <a:prstGeom prst="rect">
              <a:avLst/>
            </a:prstGeom>
            <a:effectLst/>
          </p:spPr>
        </p:pic>
      </p:grpSp>
      <p:sp>
        <p:nvSpPr>
          <p:cNvPr id="541" name="sodom"/>
          <p:cNvSpPr txBox="1"/>
          <p:nvPr/>
        </p:nvSpPr>
        <p:spPr>
          <a:xfrm rot="21586062">
            <a:off x="9610954" y="4956297"/>
            <a:ext cx="216870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sodom</a:t>
            </a:r>
          </a:p>
        </p:txBody>
      </p:sp>
      <p:sp>
        <p:nvSpPr>
          <p:cNvPr id="542" name="king’s way"/>
          <p:cNvSpPr txBox="1"/>
          <p:nvPr/>
        </p:nvSpPr>
        <p:spPr>
          <a:xfrm rot="16802794">
            <a:off x="10007279" y="4585413"/>
            <a:ext cx="3542710"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400">
                <a:solidFill>
                  <a:srgbClr val="000000"/>
                </a:solidFill>
              </a:defRPr>
            </a:lvl1pPr>
          </a:lstStyle>
          <a:p>
            <a:r>
              <a:t>king’s way</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The next year, the kings returned to the region and defeated the Raphaims, the Zuzims, the Emims, the Horites, the Amalekites, the Amorites, and Sodom and his confederates."/>
          <p:cNvSpPr txBox="1">
            <a:spLocks noGrp="1"/>
          </p:cNvSpPr>
          <p:nvPr>
            <p:ph type="body" sz="half" idx="1"/>
          </p:nvPr>
        </p:nvSpPr>
        <p:spPr>
          <a:xfrm>
            <a:off x="850900" y="181321"/>
            <a:ext cx="4589825" cy="9018425"/>
          </a:xfrm>
          <a:prstGeom prst="rect">
            <a:avLst/>
          </a:prstGeom>
        </p:spPr>
        <p:txBody>
          <a:bodyPr/>
          <a:lstStyle/>
          <a:p>
            <a:pPr>
              <a:defRPr sz="3200">
                <a:solidFill>
                  <a:srgbClr val="94E3FE"/>
                </a:solidFill>
              </a:defRPr>
            </a:pPr>
            <a:endParaRPr/>
          </a:p>
          <a:p>
            <a:pPr>
              <a:defRPr sz="3200">
                <a:solidFill>
                  <a:srgbClr val="94E3FE"/>
                </a:solidFill>
              </a:defRPr>
            </a:pPr>
            <a:r>
              <a:t>The next year, the kings returned to the region and defeated the Raphaims, the Zuzims, the Emims, the Horites, the Amalekites, the Amorites, and Sodom and his confederates. </a:t>
            </a:r>
          </a:p>
        </p:txBody>
      </p:sp>
      <p:grpSp>
        <p:nvGrpSpPr>
          <p:cNvPr id="547" name="ancient highways - Version 2.jpg"/>
          <p:cNvGrpSpPr/>
          <p:nvPr/>
        </p:nvGrpSpPr>
        <p:grpSpPr>
          <a:xfrm>
            <a:off x="5675520" y="631071"/>
            <a:ext cx="6815535" cy="8491458"/>
            <a:chOff x="0" y="0"/>
            <a:chExt cx="6815534" cy="8491456"/>
          </a:xfrm>
        </p:grpSpPr>
        <p:pic>
          <p:nvPicPr>
            <p:cNvPr id="546" name="ancient highways - Version 2.jpg" descr="ancient highways - Version 2.jpg"/>
            <p:cNvPicPr>
              <a:picLocks noChangeAspect="1"/>
            </p:cNvPicPr>
            <p:nvPr/>
          </p:nvPicPr>
          <p:blipFill>
            <a:blip r:embed="rId2"/>
            <a:srcRect l="4932" t="12704" b="2416"/>
            <a:stretch>
              <a:fillRect/>
            </a:stretch>
          </p:blipFill>
          <p:spPr>
            <a:xfrm>
              <a:off x="76199" y="63500"/>
              <a:ext cx="6675836" cy="8351757"/>
            </a:xfrm>
            <a:prstGeom prst="rect">
              <a:avLst/>
            </a:prstGeom>
            <a:ln>
              <a:noFill/>
            </a:ln>
            <a:effectLst/>
          </p:spPr>
        </p:pic>
        <p:pic>
          <p:nvPicPr>
            <p:cNvPr id="545" name="ancient highways - Version 2.jpg" descr="ancient highways - Version 2.jpg"/>
            <p:cNvPicPr>
              <a:picLocks/>
            </p:cNvPicPr>
            <p:nvPr/>
          </p:nvPicPr>
          <p:blipFill>
            <a:blip r:embed="rId3"/>
            <a:stretch>
              <a:fillRect/>
            </a:stretch>
          </p:blipFill>
          <p:spPr>
            <a:xfrm>
              <a:off x="0" y="-1"/>
              <a:ext cx="6815535" cy="8491458"/>
            </a:xfrm>
            <a:prstGeom prst="rect">
              <a:avLst/>
            </a:prstGeom>
            <a:effectLst/>
          </p:spPr>
        </p:pic>
      </p:grpSp>
      <p:sp>
        <p:nvSpPr>
          <p:cNvPr id="548" name="Raphaims"/>
          <p:cNvSpPr txBox="1"/>
          <p:nvPr/>
        </p:nvSpPr>
        <p:spPr>
          <a:xfrm rot="19000704">
            <a:off x="9960102" y="1996994"/>
            <a:ext cx="285893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Raphaims</a:t>
            </a:r>
          </a:p>
        </p:txBody>
      </p:sp>
      <p:sp>
        <p:nvSpPr>
          <p:cNvPr id="549" name="zuzims"/>
          <p:cNvSpPr txBox="1"/>
          <p:nvPr/>
        </p:nvSpPr>
        <p:spPr>
          <a:xfrm rot="19000961">
            <a:off x="10114833" y="3283243"/>
            <a:ext cx="254947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zuzims</a:t>
            </a:r>
          </a:p>
        </p:txBody>
      </p:sp>
      <p:sp>
        <p:nvSpPr>
          <p:cNvPr id="550" name="emims"/>
          <p:cNvSpPr txBox="1"/>
          <p:nvPr/>
        </p:nvSpPr>
        <p:spPr>
          <a:xfrm rot="20661511">
            <a:off x="10239154" y="6807924"/>
            <a:ext cx="2300828"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emims</a:t>
            </a:r>
          </a:p>
        </p:txBody>
      </p:sp>
      <p:sp>
        <p:nvSpPr>
          <p:cNvPr id="551" name="horites"/>
          <p:cNvSpPr txBox="1"/>
          <p:nvPr/>
        </p:nvSpPr>
        <p:spPr>
          <a:xfrm rot="20550295">
            <a:off x="9752176" y="8174420"/>
            <a:ext cx="2300828"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horites</a:t>
            </a:r>
          </a:p>
        </p:txBody>
      </p:sp>
      <p:sp>
        <p:nvSpPr>
          <p:cNvPr id="552" name="amalekites"/>
          <p:cNvSpPr txBox="1"/>
          <p:nvPr/>
        </p:nvSpPr>
        <p:spPr>
          <a:xfrm rot="20515521">
            <a:off x="5572446" y="8174420"/>
            <a:ext cx="2859628"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amalekites</a:t>
            </a:r>
          </a:p>
        </p:txBody>
      </p:sp>
      <p:sp>
        <p:nvSpPr>
          <p:cNvPr id="553" name="amorites"/>
          <p:cNvSpPr txBox="1"/>
          <p:nvPr/>
        </p:nvSpPr>
        <p:spPr>
          <a:xfrm rot="20729700">
            <a:off x="7480287" y="7843093"/>
            <a:ext cx="2859628"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amorites</a:t>
            </a:r>
          </a:p>
        </p:txBody>
      </p:sp>
      <p:sp>
        <p:nvSpPr>
          <p:cNvPr id="554" name="sodom"/>
          <p:cNvSpPr txBox="1"/>
          <p:nvPr/>
        </p:nvSpPr>
        <p:spPr>
          <a:xfrm rot="21586062">
            <a:off x="9610954" y="4956297"/>
            <a:ext cx="216870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sodom</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They captured the goods of Sodom and took Lot captive and headed north toward Mesopotamia (Ge. 14:5-12)."/>
          <p:cNvSpPr txBox="1">
            <a:spLocks noGrp="1"/>
          </p:cNvSpPr>
          <p:nvPr>
            <p:ph type="body" sz="half" idx="1"/>
          </p:nvPr>
        </p:nvSpPr>
        <p:spPr>
          <a:xfrm>
            <a:off x="850900" y="181321"/>
            <a:ext cx="4589825" cy="9018425"/>
          </a:xfrm>
          <a:prstGeom prst="rect">
            <a:avLst/>
          </a:prstGeom>
        </p:spPr>
        <p:txBody>
          <a:bodyPr/>
          <a:lstStyle/>
          <a:p>
            <a:pPr>
              <a:defRPr sz="3200">
                <a:solidFill>
                  <a:srgbClr val="94E3FE"/>
                </a:solidFill>
              </a:defRPr>
            </a:pPr>
            <a:endParaRPr/>
          </a:p>
          <a:p>
            <a:pPr>
              <a:defRPr sz="3200">
                <a:solidFill>
                  <a:srgbClr val="94E3FE"/>
                </a:solidFill>
              </a:defRPr>
            </a:pPr>
            <a:r>
              <a:t>They captured the goods of Sodom and took Lot captive and headed north toward Mesopotamia (Ge. 14:5-12).</a:t>
            </a:r>
          </a:p>
        </p:txBody>
      </p:sp>
      <p:grpSp>
        <p:nvGrpSpPr>
          <p:cNvPr id="559" name="ancient highways - Version 2.jpg"/>
          <p:cNvGrpSpPr/>
          <p:nvPr/>
        </p:nvGrpSpPr>
        <p:grpSpPr>
          <a:xfrm>
            <a:off x="5658586" y="631071"/>
            <a:ext cx="6815536" cy="8491458"/>
            <a:chOff x="0" y="0"/>
            <a:chExt cx="6815534" cy="8491456"/>
          </a:xfrm>
        </p:grpSpPr>
        <p:pic>
          <p:nvPicPr>
            <p:cNvPr id="558" name="ancient highways - Version 2.jpg" descr="ancient highways - Version 2.jpg"/>
            <p:cNvPicPr>
              <a:picLocks noChangeAspect="1"/>
            </p:cNvPicPr>
            <p:nvPr/>
          </p:nvPicPr>
          <p:blipFill>
            <a:blip r:embed="rId2"/>
            <a:srcRect l="4932" t="12704" b="2416"/>
            <a:stretch>
              <a:fillRect/>
            </a:stretch>
          </p:blipFill>
          <p:spPr>
            <a:xfrm>
              <a:off x="76199" y="63500"/>
              <a:ext cx="6675836" cy="8351757"/>
            </a:xfrm>
            <a:prstGeom prst="rect">
              <a:avLst/>
            </a:prstGeom>
            <a:ln>
              <a:noFill/>
            </a:ln>
            <a:effectLst/>
          </p:spPr>
        </p:pic>
        <p:pic>
          <p:nvPicPr>
            <p:cNvPr id="557" name="ancient highways - Version 2.jpg" descr="ancient highways - Version 2.jpg"/>
            <p:cNvPicPr>
              <a:picLocks/>
            </p:cNvPicPr>
            <p:nvPr/>
          </p:nvPicPr>
          <p:blipFill>
            <a:blip r:embed="rId3"/>
            <a:stretch>
              <a:fillRect/>
            </a:stretch>
          </p:blipFill>
          <p:spPr>
            <a:xfrm>
              <a:off x="0" y="-1"/>
              <a:ext cx="6815535" cy="8491458"/>
            </a:xfrm>
            <a:prstGeom prst="rect">
              <a:avLst/>
            </a:prstGeom>
            <a:effectLst/>
          </p:spPr>
        </p:pic>
      </p:grpSp>
      <p:sp>
        <p:nvSpPr>
          <p:cNvPr id="560" name="sodom"/>
          <p:cNvSpPr txBox="1"/>
          <p:nvPr/>
        </p:nvSpPr>
        <p:spPr>
          <a:xfrm rot="21586062">
            <a:off x="9610954" y="5074830"/>
            <a:ext cx="2168700"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sodom</a:t>
            </a:r>
          </a:p>
        </p:txBody>
      </p:sp>
      <p:sp>
        <p:nvSpPr>
          <p:cNvPr id="561" name="Line"/>
          <p:cNvSpPr/>
          <p:nvPr/>
        </p:nvSpPr>
        <p:spPr>
          <a:xfrm flipV="1">
            <a:off x="10361413" y="1756899"/>
            <a:ext cx="1" cy="3248981"/>
          </a:xfrm>
          <a:prstGeom prst="line">
            <a:avLst/>
          </a:prstGeom>
          <a:ln w="1016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Abraham was in Hebron when he heard of Lot’s capture. He chased them to Dan, where he attacked them and pursued them to Hobah near Damascus. He recovered Lot and all of the property (Ge. 14:13-16)."/>
          <p:cNvSpPr txBox="1">
            <a:spLocks noGrp="1"/>
          </p:cNvSpPr>
          <p:nvPr>
            <p:ph type="body" sz="half" idx="1"/>
          </p:nvPr>
        </p:nvSpPr>
        <p:spPr>
          <a:xfrm>
            <a:off x="825500" y="1090775"/>
            <a:ext cx="4666556" cy="8483601"/>
          </a:xfrm>
          <a:prstGeom prst="rect">
            <a:avLst/>
          </a:prstGeom>
        </p:spPr>
        <p:txBody>
          <a:bodyPr/>
          <a:lstStyle>
            <a:lvl1pPr>
              <a:defRPr sz="3200">
                <a:solidFill>
                  <a:srgbClr val="94E3FE"/>
                </a:solidFill>
              </a:defRPr>
            </a:lvl1pPr>
          </a:lstStyle>
          <a:p>
            <a:r>
              <a:t>Abraham was in Hebron when he heard of Lot’s capture. He chased them to Dan, where he attacked them and pursued them to Hobah near Damascus. He recovered Lot and all of the property (Ge. 14:13-16).</a:t>
            </a:r>
          </a:p>
        </p:txBody>
      </p:sp>
      <p:grpSp>
        <p:nvGrpSpPr>
          <p:cNvPr id="566" name="ancient highways - Version 2.jpg"/>
          <p:cNvGrpSpPr/>
          <p:nvPr/>
        </p:nvGrpSpPr>
        <p:grpSpPr>
          <a:xfrm>
            <a:off x="6327305" y="252875"/>
            <a:ext cx="6038652" cy="9034959"/>
            <a:chOff x="0" y="0"/>
            <a:chExt cx="6038651" cy="9034957"/>
          </a:xfrm>
        </p:grpSpPr>
        <p:pic>
          <p:nvPicPr>
            <p:cNvPr id="565" name="ancient highways - Version 2.jpg" descr="ancient highways - Version 2.jpg"/>
            <p:cNvPicPr>
              <a:picLocks noChangeAspect="1"/>
            </p:cNvPicPr>
            <p:nvPr/>
          </p:nvPicPr>
          <p:blipFill>
            <a:blip r:embed="rId2"/>
            <a:srcRect l="8847" r="254" b="2468"/>
            <a:stretch>
              <a:fillRect/>
            </a:stretch>
          </p:blipFill>
          <p:spPr>
            <a:xfrm>
              <a:off x="76200" y="90024"/>
              <a:ext cx="5898952" cy="8868734"/>
            </a:xfrm>
            <a:prstGeom prst="rect">
              <a:avLst/>
            </a:prstGeom>
            <a:ln>
              <a:noFill/>
            </a:ln>
            <a:effectLst/>
          </p:spPr>
        </p:pic>
        <p:pic>
          <p:nvPicPr>
            <p:cNvPr id="564" name="ancient highways - Version 2.jpg" descr="ancient highways - Version 2.jpg"/>
            <p:cNvPicPr>
              <a:picLocks/>
            </p:cNvPicPr>
            <p:nvPr/>
          </p:nvPicPr>
          <p:blipFill>
            <a:blip r:embed="rId3"/>
            <a:stretch>
              <a:fillRect/>
            </a:stretch>
          </p:blipFill>
          <p:spPr>
            <a:xfrm>
              <a:off x="-1" y="0"/>
              <a:ext cx="6038653" cy="9034958"/>
            </a:xfrm>
            <a:prstGeom prst="rect">
              <a:avLst/>
            </a:prstGeom>
            <a:effectLst/>
          </p:spPr>
        </p:pic>
      </p:grpSp>
      <p:sp>
        <p:nvSpPr>
          <p:cNvPr id="567" name="hebron"/>
          <p:cNvSpPr txBox="1"/>
          <p:nvPr/>
        </p:nvSpPr>
        <p:spPr>
          <a:xfrm>
            <a:off x="7891625" y="6388397"/>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hebron</a:t>
            </a:r>
          </a:p>
        </p:txBody>
      </p:sp>
      <p:sp>
        <p:nvSpPr>
          <p:cNvPr id="568" name="sodom"/>
          <p:cNvSpPr txBox="1"/>
          <p:nvPr/>
        </p:nvSpPr>
        <p:spPr>
          <a:xfrm>
            <a:off x="9593076" y="5423197"/>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sodom</a:t>
            </a:r>
          </a:p>
        </p:txBody>
      </p:sp>
      <p:sp>
        <p:nvSpPr>
          <p:cNvPr id="569" name="dan"/>
          <p:cNvSpPr txBox="1"/>
          <p:nvPr/>
        </p:nvSpPr>
        <p:spPr>
          <a:xfrm>
            <a:off x="10401089" y="1359197"/>
            <a:ext cx="994768"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dan</a:t>
            </a:r>
          </a:p>
        </p:txBody>
      </p:sp>
      <p:sp>
        <p:nvSpPr>
          <p:cNvPr id="570" name="hobah"/>
          <p:cNvSpPr txBox="1"/>
          <p:nvPr/>
        </p:nvSpPr>
        <p:spPr>
          <a:xfrm>
            <a:off x="10773622" y="537931"/>
            <a:ext cx="1604368"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hobah</a:t>
            </a:r>
          </a:p>
        </p:txBody>
      </p:sp>
      <p:sp>
        <p:nvSpPr>
          <p:cNvPr id="571" name="Line"/>
          <p:cNvSpPr/>
          <p:nvPr/>
        </p:nvSpPr>
        <p:spPr>
          <a:xfrm flipV="1">
            <a:off x="9231964" y="2180464"/>
            <a:ext cx="1160053" cy="3811386"/>
          </a:xfrm>
          <a:prstGeom prst="line">
            <a:avLst/>
          </a:prstGeom>
          <a:ln w="1016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5" name="07-Siddim-LS.jpg"/>
          <p:cNvGrpSpPr/>
          <p:nvPr/>
        </p:nvGrpSpPr>
        <p:grpSpPr>
          <a:xfrm>
            <a:off x="6883400" y="1518288"/>
            <a:ext cx="5080000" cy="6717024"/>
            <a:chOff x="0" y="0"/>
            <a:chExt cx="5080000" cy="6717022"/>
          </a:xfrm>
        </p:grpSpPr>
        <p:pic>
          <p:nvPicPr>
            <p:cNvPr id="574" name="07-Siddim-LS.jpg" descr="07-Siddim-LS.jpg"/>
            <p:cNvPicPr>
              <a:picLocks noChangeAspect="1"/>
            </p:cNvPicPr>
            <p:nvPr/>
          </p:nvPicPr>
          <p:blipFill>
            <a:blip r:embed="rId2"/>
            <a:srcRect l="23902" r="33885"/>
            <a:stretch>
              <a:fillRect/>
            </a:stretch>
          </p:blipFill>
          <p:spPr>
            <a:xfrm>
              <a:off x="76200" y="63500"/>
              <a:ext cx="4940300" cy="6577323"/>
            </a:xfrm>
            <a:prstGeom prst="rect">
              <a:avLst/>
            </a:prstGeom>
            <a:ln>
              <a:noFill/>
            </a:ln>
            <a:effectLst/>
          </p:spPr>
        </p:pic>
        <p:pic>
          <p:nvPicPr>
            <p:cNvPr id="573" name="07-Siddim-LS.jpg" descr="07-Siddim-LS.jpg"/>
            <p:cNvPicPr>
              <a:picLocks/>
            </p:cNvPicPr>
            <p:nvPr/>
          </p:nvPicPr>
          <p:blipFill>
            <a:blip r:embed="rId3"/>
            <a:stretch>
              <a:fillRect/>
            </a:stretch>
          </p:blipFill>
          <p:spPr>
            <a:xfrm>
              <a:off x="0" y="0"/>
              <a:ext cx="5080000" cy="6717023"/>
            </a:xfrm>
            <a:prstGeom prst="rect">
              <a:avLst/>
            </a:prstGeom>
            <a:effectLst/>
          </p:spPr>
        </p:pic>
      </p:grpSp>
      <p:sp>
        <p:nvSpPr>
          <p:cNvPr id="576" name="This account was regarded as mythical by theological modernists in the 19th century. One of these was German scholar Theodor Noldeke, a contributor to the Encyclopedia Britannica."/>
          <p:cNvSpPr txBox="1"/>
          <p:nvPr/>
        </p:nvSpPr>
        <p:spPr>
          <a:xfrm>
            <a:off x="949888" y="1534365"/>
            <a:ext cx="5517024" cy="60538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cap="none">
                <a:solidFill>
                  <a:srgbClr val="94E3FE"/>
                </a:solidFill>
              </a:defRPr>
            </a:pPr>
            <a:r>
              <a:t>This account was regarded as mythical by theological modernists in the 19th century. One of these was German scholar Theodor Noldeke, a contributor to the </a:t>
            </a:r>
            <a:r>
              <a:rPr i="1"/>
              <a:t>Encyclopedia Britannica</a:t>
            </a:r>
            <a:r>
              <a:t>.</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0" name="ancient highways - Version 2.jpg"/>
          <p:cNvGrpSpPr/>
          <p:nvPr/>
        </p:nvGrpSpPr>
        <p:grpSpPr>
          <a:xfrm>
            <a:off x="5329147" y="631071"/>
            <a:ext cx="7161908" cy="8491458"/>
            <a:chOff x="0" y="0"/>
            <a:chExt cx="7161907" cy="8491456"/>
          </a:xfrm>
        </p:grpSpPr>
        <p:pic>
          <p:nvPicPr>
            <p:cNvPr id="579" name="ancient highways - Version 2.jpg" descr="ancient highways - Version 2.jpg"/>
            <p:cNvPicPr>
              <a:picLocks noChangeAspect="1"/>
            </p:cNvPicPr>
            <p:nvPr/>
          </p:nvPicPr>
          <p:blipFill>
            <a:blip r:embed="rId2"/>
            <a:srcRect t="12704" b="2416"/>
            <a:stretch>
              <a:fillRect/>
            </a:stretch>
          </p:blipFill>
          <p:spPr>
            <a:xfrm>
              <a:off x="76200" y="63500"/>
              <a:ext cx="7022208" cy="8351757"/>
            </a:xfrm>
            <a:prstGeom prst="rect">
              <a:avLst/>
            </a:prstGeom>
            <a:ln>
              <a:noFill/>
            </a:ln>
            <a:effectLst/>
          </p:spPr>
        </p:pic>
        <p:pic>
          <p:nvPicPr>
            <p:cNvPr id="578" name="ancient highways - Version 2.jpg" descr="ancient highways - Version 2.jpg"/>
            <p:cNvPicPr>
              <a:picLocks/>
            </p:cNvPicPr>
            <p:nvPr/>
          </p:nvPicPr>
          <p:blipFill>
            <a:blip r:embed="rId3"/>
            <a:stretch>
              <a:fillRect/>
            </a:stretch>
          </p:blipFill>
          <p:spPr>
            <a:xfrm>
              <a:off x="0" y="-1"/>
              <a:ext cx="7161908" cy="8491458"/>
            </a:xfrm>
            <a:prstGeom prst="rect">
              <a:avLst/>
            </a:prstGeom>
            <a:effectLst/>
          </p:spPr>
        </p:pic>
      </p:grpSp>
      <p:sp>
        <p:nvSpPr>
          <p:cNvPr id="581" name="Skeptics claimed…"/>
          <p:cNvSpPr txBox="1"/>
          <p:nvPr/>
        </p:nvSpPr>
        <p:spPr>
          <a:xfrm>
            <a:off x="949888" y="1862597"/>
            <a:ext cx="4253175" cy="63038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cap="none">
                <a:solidFill>
                  <a:srgbClr val="94E3FE"/>
                </a:solidFill>
              </a:defRPr>
            </a:pPr>
            <a:r>
              <a:t>Skeptics claimed</a:t>
            </a:r>
          </a:p>
          <a:p>
            <a:pPr algn="l">
              <a:lnSpc>
                <a:spcPct val="110000"/>
              </a:lnSpc>
              <a:defRPr cap="none">
                <a:solidFill>
                  <a:srgbClr val="94E3FE"/>
                </a:solidFill>
              </a:defRPr>
            </a:pPr>
            <a:endParaRPr/>
          </a:p>
          <a:p>
            <a:pPr algn="l">
              <a:lnSpc>
                <a:spcPct val="110000"/>
              </a:lnSpc>
              <a:defRPr cap="none">
                <a:solidFill>
                  <a:srgbClr val="94E3FE"/>
                </a:solidFill>
              </a:defRPr>
            </a:pPr>
            <a:r>
              <a:t>(1) There was no such extensive travel in the days of Abraham.</a:t>
            </a:r>
          </a:p>
          <a:p>
            <a:pPr algn="l">
              <a:lnSpc>
                <a:spcPct val="110000"/>
              </a:lnSpc>
              <a:defRPr cap="none">
                <a:solidFill>
                  <a:srgbClr val="94E3FE"/>
                </a:solidFill>
              </a:defRPr>
            </a:pPr>
            <a:endParaRPr/>
          </a:p>
          <a:p>
            <a:pPr algn="l">
              <a:lnSpc>
                <a:spcPct val="110000"/>
              </a:lnSpc>
              <a:defRPr cap="none">
                <a:solidFill>
                  <a:srgbClr val="94E3FE"/>
                </a:solidFill>
              </a:defRPr>
            </a:pPr>
            <a:r>
              <a:t>(2) There was no major highway east of Canaan.</a:t>
            </a:r>
          </a:p>
        </p:txBody>
      </p:sp>
      <p:sp>
        <p:nvSpPr>
          <p:cNvPr id="582" name="Raphaims"/>
          <p:cNvSpPr txBox="1"/>
          <p:nvPr/>
        </p:nvSpPr>
        <p:spPr>
          <a:xfrm rot="19000704">
            <a:off x="9960102" y="1996994"/>
            <a:ext cx="285893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Raphaims</a:t>
            </a:r>
          </a:p>
        </p:txBody>
      </p:sp>
      <p:sp>
        <p:nvSpPr>
          <p:cNvPr id="583" name="zuzims"/>
          <p:cNvSpPr txBox="1"/>
          <p:nvPr/>
        </p:nvSpPr>
        <p:spPr>
          <a:xfrm rot="19000961">
            <a:off x="10114833" y="3283243"/>
            <a:ext cx="254947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zuzims</a:t>
            </a:r>
          </a:p>
        </p:txBody>
      </p:sp>
      <p:sp>
        <p:nvSpPr>
          <p:cNvPr id="584" name="emims"/>
          <p:cNvSpPr txBox="1"/>
          <p:nvPr/>
        </p:nvSpPr>
        <p:spPr>
          <a:xfrm rot="20661511">
            <a:off x="10239154" y="6807924"/>
            <a:ext cx="2300828"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emims</a:t>
            </a:r>
          </a:p>
        </p:txBody>
      </p:sp>
      <p:sp>
        <p:nvSpPr>
          <p:cNvPr id="585" name="horites"/>
          <p:cNvSpPr txBox="1"/>
          <p:nvPr/>
        </p:nvSpPr>
        <p:spPr>
          <a:xfrm rot="20550295">
            <a:off x="9752176" y="8174420"/>
            <a:ext cx="2300828"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horites</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We know the army marched east of Canaan, because Genesis 14:5-7 says they attacked people who lived to the east of Jordan and the Dead Sea, including the Horites in Mt. Seir or Edom."/>
          <p:cNvSpPr txBox="1"/>
          <p:nvPr/>
        </p:nvSpPr>
        <p:spPr>
          <a:xfrm>
            <a:off x="744789" y="1843547"/>
            <a:ext cx="4136395" cy="68093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cap="none">
                <a:solidFill>
                  <a:srgbClr val="94E3FE"/>
                </a:solidFill>
              </a:defRPr>
            </a:lvl1pPr>
          </a:lstStyle>
          <a:p>
            <a:r>
              <a:t>We know the army marched east of Canaan, because Genesis 14:5-7 says they attacked people who lived to the east of Jordan and the Dead Sea, including the Horites in Mt. Seir or Edom. </a:t>
            </a:r>
          </a:p>
        </p:txBody>
      </p:sp>
      <p:grpSp>
        <p:nvGrpSpPr>
          <p:cNvPr id="590" name="ancient highways - Version 2.jpg"/>
          <p:cNvGrpSpPr/>
          <p:nvPr/>
        </p:nvGrpSpPr>
        <p:grpSpPr>
          <a:xfrm>
            <a:off x="5329147" y="631071"/>
            <a:ext cx="7161908" cy="8491458"/>
            <a:chOff x="0" y="0"/>
            <a:chExt cx="7161907" cy="8491456"/>
          </a:xfrm>
        </p:grpSpPr>
        <p:pic>
          <p:nvPicPr>
            <p:cNvPr id="589" name="ancient highways - Version 2.jpg" descr="ancient highways - Version 2.jpg"/>
            <p:cNvPicPr>
              <a:picLocks noChangeAspect="1"/>
            </p:cNvPicPr>
            <p:nvPr/>
          </p:nvPicPr>
          <p:blipFill>
            <a:blip r:embed="rId2"/>
            <a:srcRect t="12704" b="2416"/>
            <a:stretch>
              <a:fillRect/>
            </a:stretch>
          </p:blipFill>
          <p:spPr>
            <a:xfrm>
              <a:off x="76200" y="63500"/>
              <a:ext cx="7022208" cy="8351757"/>
            </a:xfrm>
            <a:prstGeom prst="rect">
              <a:avLst/>
            </a:prstGeom>
            <a:ln>
              <a:noFill/>
            </a:ln>
            <a:effectLst/>
          </p:spPr>
        </p:pic>
        <p:pic>
          <p:nvPicPr>
            <p:cNvPr id="588" name="ancient highways - Version 2.jpg" descr="ancient highways - Version 2.jpg"/>
            <p:cNvPicPr>
              <a:picLocks/>
            </p:cNvPicPr>
            <p:nvPr/>
          </p:nvPicPr>
          <p:blipFill>
            <a:blip r:embed="rId3"/>
            <a:stretch>
              <a:fillRect/>
            </a:stretch>
          </p:blipFill>
          <p:spPr>
            <a:xfrm>
              <a:off x="0" y="-1"/>
              <a:ext cx="7161908" cy="8491458"/>
            </a:xfrm>
            <a:prstGeom prst="rect">
              <a:avLst/>
            </a:prstGeom>
            <a:effectLst/>
          </p:spPr>
        </p:pic>
      </p:grpSp>
      <p:sp>
        <p:nvSpPr>
          <p:cNvPr id="591" name="Raphaims"/>
          <p:cNvSpPr txBox="1"/>
          <p:nvPr/>
        </p:nvSpPr>
        <p:spPr>
          <a:xfrm rot="19000704">
            <a:off x="9960102" y="1996994"/>
            <a:ext cx="285893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Raphaims</a:t>
            </a:r>
          </a:p>
        </p:txBody>
      </p:sp>
      <p:sp>
        <p:nvSpPr>
          <p:cNvPr id="592" name="zuzims"/>
          <p:cNvSpPr txBox="1"/>
          <p:nvPr/>
        </p:nvSpPr>
        <p:spPr>
          <a:xfrm rot="19000961">
            <a:off x="10114833" y="3283243"/>
            <a:ext cx="254947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zuzims</a:t>
            </a:r>
          </a:p>
        </p:txBody>
      </p:sp>
      <p:sp>
        <p:nvSpPr>
          <p:cNvPr id="593" name="emims"/>
          <p:cNvSpPr txBox="1"/>
          <p:nvPr/>
        </p:nvSpPr>
        <p:spPr>
          <a:xfrm rot="20661511">
            <a:off x="10239154" y="6807924"/>
            <a:ext cx="2300828"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emims</a:t>
            </a:r>
          </a:p>
        </p:txBody>
      </p:sp>
      <p:sp>
        <p:nvSpPr>
          <p:cNvPr id="594" name="horites"/>
          <p:cNvSpPr txBox="1"/>
          <p:nvPr/>
        </p:nvSpPr>
        <p:spPr>
          <a:xfrm rot="20550295">
            <a:off x="9752176" y="8174420"/>
            <a:ext cx="2300828"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horites</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8" name="bible-sermon.jpg"/>
          <p:cNvGrpSpPr/>
          <p:nvPr/>
        </p:nvGrpSpPr>
        <p:grpSpPr>
          <a:xfrm>
            <a:off x="6821577" y="1530988"/>
            <a:ext cx="5080001" cy="6717024"/>
            <a:chOff x="0" y="0"/>
            <a:chExt cx="5080000" cy="6717022"/>
          </a:xfrm>
        </p:grpSpPr>
        <p:pic>
          <p:nvPicPr>
            <p:cNvPr id="597" name="bible-sermon.jpg" descr="bible-sermon.jpg"/>
            <p:cNvPicPr>
              <a:picLocks noChangeAspect="1"/>
            </p:cNvPicPr>
            <p:nvPr/>
          </p:nvPicPr>
          <p:blipFill>
            <a:blip r:embed="rId2"/>
            <a:srcRect l="21867" r="21799"/>
            <a:stretch>
              <a:fillRect/>
            </a:stretch>
          </p:blipFill>
          <p:spPr>
            <a:xfrm>
              <a:off x="76200" y="63500"/>
              <a:ext cx="4940300" cy="6577323"/>
            </a:xfrm>
            <a:prstGeom prst="rect">
              <a:avLst/>
            </a:prstGeom>
            <a:ln>
              <a:noFill/>
            </a:ln>
            <a:effectLst/>
          </p:spPr>
        </p:pic>
        <p:pic>
          <p:nvPicPr>
            <p:cNvPr id="596" name="bible-sermon.jpg" descr="bible-sermon.jpg"/>
            <p:cNvPicPr>
              <a:picLocks/>
            </p:cNvPicPr>
            <p:nvPr/>
          </p:nvPicPr>
          <p:blipFill>
            <a:blip r:embed="rId3"/>
            <a:stretch>
              <a:fillRect/>
            </a:stretch>
          </p:blipFill>
          <p:spPr>
            <a:xfrm>
              <a:off x="0" y="0"/>
              <a:ext cx="5080000" cy="6717023"/>
            </a:xfrm>
            <a:prstGeom prst="rect">
              <a:avLst/>
            </a:prstGeom>
            <a:effectLst/>
          </p:spPr>
        </p:pic>
      </p:grpSp>
      <p:sp>
        <p:nvSpPr>
          <p:cNvPr id="599" name="The critics have been disproven on every point. The only “evidence” they ever had against the historicity of Genesis 14 was the “silence” of archaeology, and the argument from silence is no argument at all."/>
          <p:cNvSpPr txBox="1"/>
          <p:nvPr/>
        </p:nvSpPr>
        <p:spPr>
          <a:xfrm>
            <a:off x="1202930" y="1448529"/>
            <a:ext cx="4652585" cy="62309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cap="none">
                <a:solidFill>
                  <a:srgbClr val="94E3FE"/>
                </a:solidFill>
              </a:defRPr>
            </a:lvl1pPr>
          </a:lstStyle>
          <a:p>
            <a:r>
              <a:t>The critics have been disproven on every point. The only “evidence” they ever had against the historicity of Genesis 14 was the “silence” of archaeology, and the argument from silence is no argument at all.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There is evidence for the following:…"/>
          <p:cNvSpPr txBox="1">
            <a:spLocks noGrp="1"/>
          </p:cNvSpPr>
          <p:nvPr>
            <p:ph type="body" sz="half" idx="1"/>
          </p:nvPr>
        </p:nvSpPr>
        <p:spPr>
          <a:xfrm>
            <a:off x="844550" y="778854"/>
            <a:ext cx="5727700" cy="8623301"/>
          </a:xfrm>
          <a:prstGeom prst="rect">
            <a:avLst/>
          </a:prstGeom>
        </p:spPr>
        <p:txBody>
          <a:bodyPr/>
          <a:lstStyle/>
          <a:p>
            <a:pPr>
              <a:defRPr sz="3200">
                <a:solidFill>
                  <a:srgbClr val="76D6FF"/>
                </a:solidFill>
              </a:defRPr>
            </a:pPr>
            <a:r>
              <a:t>There is evidence for the following:</a:t>
            </a:r>
          </a:p>
          <a:p>
            <a:pPr>
              <a:defRPr sz="3200">
                <a:solidFill>
                  <a:srgbClr val="76D6FF"/>
                </a:solidFill>
              </a:defRPr>
            </a:pPr>
            <a:endParaRPr/>
          </a:p>
          <a:p>
            <a:pPr>
              <a:defRPr sz="3200">
                <a:solidFill>
                  <a:srgbClr val="76D6FF"/>
                </a:solidFill>
              </a:defRPr>
            </a:pPr>
            <a:r>
              <a:t>✔  Extensive travel in that place and time</a:t>
            </a:r>
          </a:p>
          <a:p>
            <a:pPr>
              <a:defRPr sz="3200">
                <a:solidFill>
                  <a:srgbClr val="76D6FF"/>
                </a:solidFill>
              </a:defRPr>
            </a:pPr>
            <a:endParaRPr/>
          </a:p>
          <a:p>
            <a:pPr>
              <a:defRPr sz="600">
                <a:solidFill>
                  <a:srgbClr val="76D6FF"/>
                </a:solidFill>
              </a:defRPr>
            </a:pPr>
            <a:endParaRPr/>
          </a:p>
          <a:p>
            <a:pPr>
              <a:defRPr sz="3200">
                <a:solidFill>
                  <a:srgbClr val="76D6FF"/>
                </a:solidFill>
              </a:defRPr>
            </a:pPr>
            <a:r>
              <a:t>✔ A highway east of Jordan</a:t>
            </a:r>
          </a:p>
          <a:p>
            <a:pPr>
              <a:defRPr sz="3200">
                <a:solidFill>
                  <a:srgbClr val="76D6FF"/>
                </a:solidFill>
              </a:defRPr>
            </a:pPr>
            <a:endParaRPr/>
          </a:p>
          <a:p>
            <a:pPr>
              <a:defRPr sz="600">
                <a:solidFill>
                  <a:srgbClr val="76D6FF"/>
                </a:solidFill>
              </a:defRPr>
            </a:pPr>
            <a:endParaRPr/>
          </a:p>
          <a:p>
            <a:pPr>
              <a:defRPr sz="3200">
                <a:solidFill>
                  <a:srgbClr val="76D6FF"/>
                </a:solidFill>
              </a:defRPr>
            </a:pPr>
            <a:r>
              <a:t>✔ Mesopotamian kings attacking Canaan</a:t>
            </a:r>
          </a:p>
          <a:p>
            <a:pPr>
              <a:defRPr sz="3200">
                <a:solidFill>
                  <a:srgbClr val="76D6FF"/>
                </a:solidFill>
              </a:defRPr>
            </a:pPr>
            <a:endParaRPr/>
          </a:p>
          <a:p>
            <a:pPr>
              <a:defRPr sz="600">
                <a:solidFill>
                  <a:srgbClr val="76D6FF"/>
                </a:solidFill>
              </a:defRPr>
            </a:pPr>
            <a:endParaRPr/>
          </a:p>
          <a:p>
            <a:pPr>
              <a:defRPr sz="3200">
                <a:solidFill>
                  <a:srgbClr val="76D6FF"/>
                </a:solidFill>
              </a:defRPr>
            </a:pPr>
            <a:r>
              <a:t>✔ Some of the kingdoms named in Genesis 14</a:t>
            </a:r>
          </a:p>
          <a:p>
            <a:pPr>
              <a:defRPr sz="600">
                <a:solidFill>
                  <a:srgbClr val="85C3EA"/>
                </a:solidFill>
              </a:defRPr>
            </a:pPr>
            <a:endParaRPr/>
          </a:p>
        </p:txBody>
      </p:sp>
      <p:grpSp>
        <p:nvGrpSpPr>
          <p:cNvPr id="604" name="bible-sermon.jpg"/>
          <p:cNvGrpSpPr/>
          <p:nvPr/>
        </p:nvGrpSpPr>
        <p:grpSpPr>
          <a:xfrm>
            <a:off x="6959600" y="838200"/>
            <a:ext cx="5080000" cy="6717023"/>
            <a:chOff x="0" y="0"/>
            <a:chExt cx="5080000" cy="6717022"/>
          </a:xfrm>
        </p:grpSpPr>
        <p:pic>
          <p:nvPicPr>
            <p:cNvPr id="603" name="bible-sermon.jpg" descr="bible-sermon.jpg"/>
            <p:cNvPicPr>
              <a:picLocks noChangeAspect="1"/>
            </p:cNvPicPr>
            <p:nvPr/>
          </p:nvPicPr>
          <p:blipFill>
            <a:blip r:embed="rId2"/>
            <a:srcRect l="21867" r="21799"/>
            <a:stretch>
              <a:fillRect/>
            </a:stretch>
          </p:blipFill>
          <p:spPr>
            <a:xfrm>
              <a:off x="76200" y="63500"/>
              <a:ext cx="4940300" cy="6577323"/>
            </a:xfrm>
            <a:prstGeom prst="rect">
              <a:avLst/>
            </a:prstGeom>
            <a:ln>
              <a:noFill/>
            </a:ln>
            <a:effectLst/>
          </p:spPr>
        </p:pic>
        <p:pic>
          <p:nvPicPr>
            <p:cNvPr id="602" name="bible-sermon.jpg" descr="bible-sermon.jpg"/>
            <p:cNvPicPr>
              <a:picLocks/>
            </p:cNvPicPr>
            <p:nvPr/>
          </p:nvPicPr>
          <p:blipFill>
            <a:blip r:embed="rId3"/>
            <a:stretch>
              <a:fillRect/>
            </a:stretch>
          </p:blipFill>
          <p:spPr>
            <a:xfrm>
              <a:off x="0" y="0"/>
              <a:ext cx="5080000" cy="6717023"/>
            </a:xfrm>
            <a:prstGeom prst="rect">
              <a:avLst/>
            </a:prstGeom>
            <a:effectLst/>
          </p:spPr>
        </p:pic>
      </p:gr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Evidence has been found in ancient tablets found in Babylonia and Mari. One is a contract for the rental of a wagon, which stipulates that it not be driven over to the Mediterranean coastlands."/>
          <p:cNvSpPr txBox="1">
            <a:spLocks noGrp="1"/>
          </p:cNvSpPr>
          <p:nvPr>
            <p:ph type="body" sz="half" idx="1"/>
          </p:nvPr>
        </p:nvSpPr>
        <p:spPr>
          <a:xfrm>
            <a:off x="836642" y="2913354"/>
            <a:ext cx="4908551" cy="6699850"/>
          </a:xfrm>
          <a:prstGeom prst="rect">
            <a:avLst/>
          </a:prstGeom>
        </p:spPr>
        <p:txBody>
          <a:bodyPr/>
          <a:lstStyle>
            <a:lvl1pPr>
              <a:defRPr sz="3400">
                <a:solidFill>
                  <a:srgbClr val="76D6FF"/>
                </a:solidFill>
              </a:defRPr>
            </a:lvl1pPr>
          </a:lstStyle>
          <a:p>
            <a:r>
              <a:t>Evidence has been found in ancient tablets found in Babylonia and Mari. One is a contract for the rental of a wagon, which stipulates that it not be driven over to the Mediterranean coastlands. </a:t>
            </a:r>
          </a:p>
        </p:txBody>
      </p:sp>
      <p:grpSp>
        <p:nvGrpSpPr>
          <p:cNvPr id="609" name="eb4f302736.jpg"/>
          <p:cNvGrpSpPr/>
          <p:nvPr/>
        </p:nvGrpSpPr>
        <p:grpSpPr>
          <a:xfrm>
            <a:off x="6372105" y="1223989"/>
            <a:ext cx="5755834" cy="5848155"/>
            <a:chOff x="0" y="0"/>
            <a:chExt cx="5755833" cy="5848154"/>
          </a:xfrm>
        </p:grpSpPr>
        <p:pic>
          <p:nvPicPr>
            <p:cNvPr id="608" name="eb4f302736.jpg" descr="eb4f302736.jpg"/>
            <p:cNvPicPr>
              <a:picLocks noChangeAspect="1"/>
            </p:cNvPicPr>
            <p:nvPr/>
          </p:nvPicPr>
          <p:blipFill>
            <a:blip r:embed="rId2"/>
            <a:srcRect l="17402" r="18883"/>
            <a:stretch>
              <a:fillRect/>
            </a:stretch>
          </p:blipFill>
          <p:spPr>
            <a:xfrm>
              <a:off x="76200" y="63500"/>
              <a:ext cx="5616134" cy="5708455"/>
            </a:xfrm>
            <a:prstGeom prst="rect">
              <a:avLst/>
            </a:prstGeom>
            <a:ln>
              <a:noFill/>
            </a:ln>
            <a:effectLst/>
          </p:spPr>
        </p:pic>
        <p:pic>
          <p:nvPicPr>
            <p:cNvPr id="607" name="eb4f302736.jpg" descr="eb4f302736.jpg"/>
            <p:cNvPicPr>
              <a:picLocks/>
            </p:cNvPicPr>
            <p:nvPr/>
          </p:nvPicPr>
          <p:blipFill>
            <a:blip r:embed="rId3"/>
            <a:stretch>
              <a:fillRect/>
            </a:stretch>
          </p:blipFill>
          <p:spPr>
            <a:xfrm>
              <a:off x="0" y="0"/>
              <a:ext cx="5755834" cy="5848155"/>
            </a:xfrm>
            <a:prstGeom prst="rect">
              <a:avLst/>
            </a:prstGeom>
            <a:effectLst/>
          </p:spPr>
        </p:pic>
      </p:grpSp>
      <p:sp>
        <p:nvSpPr>
          <p:cNvPr id="610" name="Evidence for extensive travel in that place and time"/>
          <p:cNvSpPr txBox="1"/>
          <p:nvPr/>
        </p:nvSpPr>
        <p:spPr>
          <a:xfrm>
            <a:off x="830722" y="1048758"/>
            <a:ext cx="5343140" cy="22800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Evidence for extensive travel in that place and time</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It shows that in the days of Abraham travel from Mesopotamia to the Mediterranean was so common that when a person rented a wagon he ran the risk of having it worn out by being driven several hundred miles to Syria and Palestine” (Free and Vos, Archaeol"/>
          <p:cNvSpPr txBox="1">
            <a:spLocks noGrp="1"/>
          </p:cNvSpPr>
          <p:nvPr>
            <p:ph type="body" sz="half" idx="1"/>
          </p:nvPr>
        </p:nvSpPr>
        <p:spPr>
          <a:xfrm>
            <a:off x="882650" y="1275391"/>
            <a:ext cx="5258280" cy="7734301"/>
          </a:xfrm>
          <a:prstGeom prst="rect">
            <a:avLst/>
          </a:prstGeom>
        </p:spPr>
        <p:txBody>
          <a:bodyPr/>
          <a:lstStyle/>
          <a:p>
            <a:pPr>
              <a:defRPr sz="3400">
                <a:solidFill>
                  <a:srgbClr val="76D6FF"/>
                </a:solidFill>
              </a:defRPr>
            </a:pPr>
            <a:r>
              <a:t>“It shows that in the days of Abraham travel from Mesopotamia to the Mediterranean was so common that when a person rented a wagon he ran the risk of having it worn out by being driven several hundred miles to Syria and Palestine” (Free and Vos, </a:t>
            </a:r>
            <a:r>
              <a:rPr i="1"/>
              <a:t>Archaeology and Bible History</a:t>
            </a:r>
            <a:r>
              <a:t>)</a:t>
            </a:r>
          </a:p>
        </p:txBody>
      </p:sp>
      <p:grpSp>
        <p:nvGrpSpPr>
          <p:cNvPr id="615" name="eb4f302736.jpg"/>
          <p:cNvGrpSpPr/>
          <p:nvPr/>
        </p:nvGrpSpPr>
        <p:grpSpPr>
          <a:xfrm>
            <a:off x="6464120" y="1223989"/>
            <a:ext cx="5755834" cy="5848155"/>
            <a:chOff x="0" y="0"/>
            <a:chExt cx="5755833" cy="5848154"/>
          </a:xfrm>
        </p:grpSpPr>
        <p:pic>
          <p:nvPicPr>
            <p:cNvPr id="614" name="eb4f302736.jpg" descr="eb4f302736.jpg"/>
            <p:cNvPicPr>
              <a:picLocks noChangeAspect="1"/>
            </p:cNvPicPr>
            <p:nvPr/>
          </p:nvPicPr>
          <p:blipFill>
            <a:blip r:embed="rId2"/>
            <a:srcRect l="17402" r="18883"/>
            <a:stretch>
              <a:fillRect/>
            </a:stretch>
          </p:blipFill>
          <p:spPr>
            <a:xfrm>
              <a:off x="76200" y="63500"/>
              <a:ext cx="5616134" cy="5708455"/>
            </a:xfrm>
            <a:prstGeom prst="rect">
              <a:avLst/>
            </a:prstGeom>
            <a:ln>
              <a:noFill/>
            </a:ln>
            <a:effectLst/>
          </p:spPr>
        </p:pic>
        <p:pic>
          <p:nvPicPr>
            <p:cNvPr id="613" name="eb4f302736.jpg" descr="eb4f302736.jpg"/>
            <p:cNvPicPr>
              <a:picLocks/>
            </p:cNvPicPr>
            <p:nvPr/>
          </p:nvPicPr>
          <p:blipFill>
            <a:blip r:embed="rId3"/>
            <a:stretch>
              <a:fillRect/>
            </a:stretch>
          </p:blipFill>
          <p:spPr>
            <a:xfrm>
              <a:off x="0" y="0"/>
              <a:ext cx="5755834" cy="5848155"/>
            </a:xfrm>
            <a:prstGeom prst="rect">
              <a:avLst/>
            </a:prstGeom>
            <a:effectLst/>
          </p:spPr>
        </p:pic>
      </p:gr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The king’s highway is mentioned in Numbers 21:22 in the time of Moses (c. 1440 BC). It was east of the Dead Sea and the Jordan River."/>
          <p:cNvSpPr txBox="1">
            <a:spLocks noGrp="1"/>
          </p:cNvSpPr>
          <p:nvPr>
            <p:ph type="body" sz="half" idx="1"/>
          </p:nvPr>
        </p:nvSpPr>
        <p:spPr>
          <a:xfrm>
            <a:off x="882650" y="2556379"/>
            <a:ext cx="5651500" cy="7734301"/>
          </a:xfrm>
          <a:prstGeom prst="rect">
            <a:avLst/>
          </a:prstGeom>
        </p:spPr>
        <p:txBody>
          <a:bodyPr/>
          <a:lstStyle>
            <a:lvl1pPr>
              <a:defRPr sz="3400">
                <a:solidFill>
                  <a:srgbClr val="76D6FF"/>
                </a:solidFill>
              </a:defRPr>
            </a:lvl1pPr>
          </a:lstStyle>
          <a:p>
            <a:r>
              <a:t>The king’s highway is mentioned in Numbers 21:22 in the time of Moses (c. 1440 BC). It was east of the Dead Sea and the Jordan River.</a:t>
            </a:r>
          </a:p>
        </p:txBody>
      </p:sp>
      <p:grpSp>
        <p:nvGrpSpPr>
          <p:cNvPr id="620" name="bible-sermon.jpg"/>
          <p:cNvGrpSpPr/>
          <p:nvPr/>
        </p:nvGrpSpPr>
        <p:grpSpPr>
          <a:xfrm>
            <a:off x="6959600" y="838200"/>
            <a:ext cx="5080000" cy="6717023"/>
            <a:chOff x="0" y="0"/>
            <a:chExt cx="5080000" cy="6717022"/>
          </a:xfrm>
        </p:grpSpPr>
        <p:pic>
          <p:nvPicPr>
            <p:cNvPr id="619" name="bible-sermon.jpg" descr="bible-sermon.jpg"/>
            <p:cNvPicPr>
              <a:picLocks noChangeAspect="1"/>
            </p:cNvPicPr>
            <p:nvPr/>
          </p:nvPicPr>
          <p:blipFill>
            <a:blip r:embed="rId2"/>
            <a:srcRect l="21867" r="21799"/>
            <a:stretch>
              <a:fillRect/>
            </a:stretch>
          </p:blipFill>
          <p:spPr>
            <a:xfrm>
              <a:off x="76200" y="63500"/>
              <a:ext cx="4940300" cy="6577323"/>
            </a:xfrm>
            <a:prstGeom prst="rect">
              <a:avLst/>
            </a:prstGeom>
            <a:ln>
              <a:noFill/>
            </a:ln>
            <a:effectLst/>
          </p:spPr>
        </p:pic>
        <p:pic>
          <p:nvPicPr>
            <p:cNvPr id="618" name="bible-sermon.jpg" descr="bible-sermon.jpg"/>
            <p:cNvPicPr>
              <a:picLocks/>
            </p:cNvPicPr>
            <p:nvPr/>
          </p:nvPicPr>
          <p:blipFill>
            <a:blip r:embed="rId3"/>
            <a:stretch>
              <a:fillRect/>
            </a:stretch>
          </p:blipFill>
          <p:spPr>
            <a:xfrm>
              <a:off x="0" y="0"/>
              <a:ext cx="5080000" cy="6717023"/>
            </a:xfrm>
            <a:prstGeom prst="rect">
              <a:avLst/>
            </a:prstGeom>
            <a:effectLst/>
          </p:spPr>
        </p:pic>
      </p:grpSp>
      <p:sp>
        <p:nvSpPr>
          <p:cNvPr id="621" name="Evidence for the highway east of Jordan"/>
          <p:cNvSpPr txBox="1"/>
          <p:nvPr/>
        </p:nvSpPr>
        <p:spPr>
          <a:xfrm>
            <a:off x="923643" y="1126066"/>
            <a:ext cx="5569514" cy="21925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Evidence for the highway east of Jordan</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Evidence was found in the early 20th century that the King’s Highway existed in the days of Abraham."/>
          <p:cNvSpPr txBox="1">
            <a:spLocks noGrp="1"/>
          </p:cNvSpPr>
          <p:nvPr>
            <p:ph type="body" sz="half" idx="1"/>
          </p:nvPr>
        </p:nvSpPr>
        <p:spPr>
          <a:xfrm>
            <a:off x="876300" y="1117600"/>
            <a:ext cx="4960848" cy="7734300"/>
          </a:xfrm>
          <a:prstGeom prst="rect">
            <a:avLst/>
          </a:prstGeom>
        </p:spPr>
        <p:txBody>
          <a:bodyPr/>
          <a:lstStyle>
            <a:lvl1pPr>
              <a:defRPr sz="3400">
                <a:solidFill>
                  <a:srgbClr val="76D6FF"/>
                </a:solidFill>
              </a:defRPr>
            </a:lvl1pPr>
          </a:lstStyle>
          <a:p>
            <a:r>
              <a:t>Evidence was found in the early 20th century that the King’s Highway existed in the days of Abraham.</a:t>
            </a:r>
          </a:p>
        </p:txBody>
      </p:sp>
      <p:grpSp>
        <p:nvGrpSpPr>
          <p:cNvPr id="626" name="image.jpeg"/>
          <p:cNvGrpSpPr/>
          <p:nvPr/>
        </p:nvGrpSpPr>
        <p:grpSpPr>
          <a:xfrm>
            <a:off x="6173757" y="437859"/>
            <a:ext cx="6192757" cy="8877882"/>
            <a:chOff x="0" y="0"/>
            <a:chExt cx="6192755" cy="8877880"/>
          </a:xfrm>
        </p:grpSpPr>
        <p:pic>
          <p:nvPicPr>
            <p:cNvPr id="625" name="image.jpeg" descr="image.jpeg"/>
            <p:cNvPicPr>
              <a:picLocks noChangeAspect="1"/>
            </p:cNvPicPr>
            <p:nvPr/>
          </p:nvPicPr>
          <p:blipFill>
            <a:blip r:embed="rId2"/>
            <a:srcRect l="17137" r="32908" b="3849"/>
            <a:stretch>
              <a:fillRect/>
            </a:stretch>
          </p:blipFill>
          <p:spPr>
            <a:xfrm>
              <a:off x="76200" y="63500"/>
              <a:ext cx="6053056" cy="8738181"/>
            </a:xfrm>
            <a:prstGeom prst="rect">
              <a:avLst/>
            </a:prstGeom>
            <a:ln>
              <a:noFill/>
            </a:ln>
            <a:effectLst/>
          </p:spPr>
        </p:pic>
        <p:pic>
          <p:nvPicPr>
            <p:cNvPr id="624" name="image.jpeg" descr="image.jpeg"/>
            <p:cNvPicPr>
              <a:picLocks/>
            </p:cNvPicPr>
            <p:nvPr/>
          </p:nvPicPr>
          <p:blipFill>
            <a:blip r:embed="rId3"/>
            <a:stretch>
              <a:fillRect/>
            </a:stretch>
          </p:blipFill>
          <p:spPr>
            <a:xfrm>
              <a:off x="-1" y="-1"/>
              <a:ext cx="6192757" cy="8877882"/>
            </a:xfrm>
            <a:prstGeom prst="rect">
              <a:avLst/>
            </a:prstGeom>
            <a:effectLst/>
          </p:spPr>
        </p:pic>
      </p:grpSp>
      <p:sp>
        <p:nvSpPr>
          <p:cNvPr id="627" name="King’s Highway"/>
          <p:cNvSpPr txBox="1"/>
          <p:nvPr/>
        </p:nvSpPr>
        <p:spPr>
          <a:xfrm rot="16768572">
            <a:off x="8198194" y="5950624"/>
            <a:ext cx="4385916"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King’s Highway</a:t>
            </a:r>
          </a:p>
        </p:txBody>
      </p:sp>
      <p:sp>
        <p:nvSpPr>
          <p:cNvPr id="628" name="damascus"/>
          <p:cNvSpPr txBox="1"/>
          <p:nvPr/>
        </p:nvSpPr>
        <p:spPr>
          <a:xfrm rot="21586062">
            <a:off x="9963984" y="2200478"/>
            <a:ext cx="2168700"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400">
                <a:solidFill>
                  <a:srgbClr val="000000"/>
                </a:solidFill>
              </a:defRPr>
            </a:lvl1pPr>
          </a:lstStyle>
          <a:p>
            <a:r>
              <a:t>damascus</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0" name="7696162.jpg" descr="7696162.jpg"/>
          <p:cNvPicPr>
            <a:picLocks noChangeAspect="1"/>
          </p:cNvPicPr>
          <p:nvPr/>
        </p:nvPicPr>
        <p:blipFill>
          <a:blip r:embed="rId2"/>
          <a:stretch>
            <a:fillRect/>
          </a:stretch>
        </p:blipFill>
        <p:spPr>
          <a:xfrm>
            <a:off x="8010310" y="561639"/>
            <a:ext cx="4330676" cy="7142607"/>
          </a:xfrm>
          <a:prstGeom prst="rect">
            <a:avLst/>
          </a:prstGeom>
          <a:ln w="12700">
            <a:miter lim="400000"/>
          </a:ln>
        </p:spPr>
      </p:pic>
      <p:sp>
        <p:nvSpPr>
          <p:cNvPr id="631" name="When he began his career in the 1920s, renowned archaeologist William F. Albright was convinced that Genesis 14 was fictional because he knew of no line of march to the east of the Jordan. But he disproved this by finding evidence of the ancient highway."/>
          <p:cNvSpPr txBox="1">
            <a:spLocks noGrp="1"/>
          </p:cNvSpPr>
          <p:nvPr>
            <p:ph type="body" sz="half" idx="1"/>
          </p:nvPr>
        </p:nvSpPr>
        <p:spPr>
          <a:xfrm>
            <a:off x="876300" y="1117600"/>
            <a:ext cx="5132747" cy="7722889"/>
          </a:xfrm>
          <a:prstGeom prst="rect">
            <a:avLst/>
          </a:prstGeom>
        </p:spPr>
        <p:txBody>
          <a:bodyPr/>
          <a:lstStyle>
            <a:lvl1pPr>
              <a:defRPr sz="3400">
                <a:solidFill>
                  <a:srgbClr val="76D6FF"/>
                </a:solidFill>
              </a:defRPr>
            </a:lvl1pPr>
          </a:lstStyle>
          <a:p>
            <a:r>
              <a:t>When he began his career in the 1920s, renowned archaeologist William F. Albright was convinced that Genesis 14 was fictional because he knew of no line of march to the east of the Jordan. But he disproved this by finding evidence of the ancient highway.</a:t>
            </a:r>
          </a:p>
        </p:txBody>
      </p:sp>
      <p:pic>
        <p:nvPicPr>
          <p:cNvPr id="632" name="509_Albright-William-Foxwell.jpg" descr="509_Albright-William-Foxwell.jpg"/>
          <p:cNvPicPr>
            <a:picLocks noChangeAspect="1"/>
          </p:cNvPicPr>
          <p:nvPr/>
        </p:nvPicPr>
        <p:blipFill>
          <a:blip r:embed="rId3"/>
          <a:stretch>
            <a:fillRect/>
          </a:stretch>
        </p:blipFill>
        <p:spPr>
          <a:xfrm rot="21289990">
            <a:off x="6444863" y="5067462"/>
            <a:ext cx="3275507" cy="4157950"/>
          </a:xfrm>
          <a:prstGeom prst="rect">
            <a:avLst/>
          </a:prstGeom>
          <a:ln w="12700">
            <a:miter lim="400000"/>
          </a:ln>
        </p:spPr>
      </p:pic>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In 1929 he discovered a line of Early and Middle Bronze Age mounds, some of great size, running down along the eastern edge of Gilead” (The Archaeology of Palestine and the Bible, 1933)."/>
          <p:cNvSpPr txBox="1">
            <a:spLocks noGrp="1"/>
          </p:cNvSpPr>
          <p:nvPr>
            <p:ph type="body" sz="half" idx="1"/>
          </p:nvPr>
        </p:nvSpPr>
        <p:spPr>
          <a:xfrm>
            <a:off x="876300" y="1117600"/>
            <a:ext cx="4483100" cy="8318500"/>
          </a:xfrm>
          <a:prstGeom prst="rect">
            <a:avLst/>
          </a:prstGeom>
        </p:spPr>
        <p:txBody>
          <a:bodyPr>
            <a:normAutofit/>
          </a:bodyPr>
          <a:lstStyle/>
          <a:p>
            <a:pPr>
              <a:defRPr sz="3400">
                <a:solidFill>
                  <a:srgbClr val="76D6FF"/>
                </a:solidFill>
              </a:defRPr>
            </a:pPr>
            <a:r>
              <a:t>“In 1929 he discovered a line of Early and Middle Bronze Age mounds, some of great size, running down along the eastern edge of Gilead” (</a:t>
            </a:r>
            <a:r>
              <a:rPr i="1"/>
              <a:t>The Archaeology of Palestine and the Bible</a:t>
            </a:r>
            <a:r>
              <a:t>, 1933).</a:t>
            </a:r>
          </a:p>
        </p:txBody>
      </p:sp>
      <p:pic>
        <p:nvPicPr>
          <p:cNvPr id="635" name="7696162.jpg" descr="7696162.jpg"/>
          <p:cNvPicPr>
            <a:picLocks noChangeAspect="1"/>
          </p:cNvPicPr>
          <p:nvPr/>
        </p:nvPicPr>
        <p:blipFill>
          <a:blip r:embed="rId2"/>
          <a:stretch>
            <a:fillRect/>
          </a:stretch>
        </p:blipFill>
        <p:spPr>
          <a:xfrm>
            <a:off x="8010310" y="561639"/>
            <a:ext cx="4330676" cy="7142607"/>
          </a:xfrm>
          <a:prstGeom prst="rect">
            <a:avLst/>
          </a:prstGeom>
          <a:ln w="12700">
            <a:miter lim="400000"/>
          </a:ln>
        </p:spPr>
      </p:pic>
      <p:pic>
        <p:nvPicPr>
          <p:cNvPr id="636" name="509_Albright-William-Foxwell.jpg" descr="509_Albright-William-Foxwell.jpg"/>
          <p:cNvPicPr>
            <a:picLocks noChangeAspect="1"/>
          </p:cNvPicPr>
          <p:nvPr/>
        </p:nvPicPr>
        <p:blipFill>
          <a:blip r:embed="rId3"/>
          <a:stretch>
            <a:fillRect/>
          </a:stretch>
        </p:blipFill>
        <p:spPr>
          <a:xfrm rot="21289990">
            <a:off x="6444863" y="5067462"/>
            <a:ext cx="3275507" cy="4157950"/>
          </a:xfrm>
          <a:prstGeom prst="rect">
            <a:avLst/>
          </a:prstGeom>
          <a:ln w="12700">
            <a:miter lim="400000"/>
          </a:ln>
        </p:spPr>
      </p:pic>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It is now known that there were two major roads that ran south from Damascus.…"/>
          <p:cNvSpPr txBox="1">
            <a:spLocks noGrp="1"/>
          </p:cNvSpPr>
          <p:nvPr>
            <p:ph type="body" sz="half" idx="1"/>
          </p:nvPr>
        </p:nvSpPr>
        <p:spPr>
          <a:xfrm>
            <a:off x="853511" y="614647"/>
            <a:ext cx="4523483" cy="9116815"/>
          </a:xfrm>
          <a:prstGeom prst="rect">
            <a:avLst/>
          </a:prstGeom>
        </p:spPr>
        <p:txBody>
          <a:bodyPr/>
          <a:lstStyle/>
          <a:p>
            <a:pPr>
              <a:defRPr sz="3200">
                <a:solidFill>
                  <a:srgbClr val="94E3FE"/>
                </a:solidFill>
              </a:defRPr>
            </a:pPr>
            <a:r>
              <a:t>It is now known that there were </a:t>
            </a:r>
            <a:r>
              <a:rPr>
                <a:solidFill>
                  <a:srgbClr val="FFFFFF"/>
                </a:solidFill>
              </a:rPr>
              <a:t>two major roads</a:t>
            </a:r>
            <a:r>
              <a:t> that ran south from Damascus.</a:t>
            </a:r>
          </a:p>
          <a:p>
            <a:pPr>
              <a:defRPr sz="3200">
                <a:solidFill>
                  <a:srgbClr val="94E3FE"/>
                </a:solidFill>
              </a:defRPr>
            </a:pPr>
            <a:endParaRPr/>
          </a:p>
          <a:p>
            <a:pPr>
              <a:defRPr sz="3000">
                <a:solidFill>
                  <a:srgbClr val="94E3FE"/>
                </a:solidFill>
              </a:defRPr>
            </a:pPr>
            <a:r>
              <a:t>▪ The Coastal Highway entered Canaan north of the Sea of Galilee at Hazor, ran across the valley of Jezreel to Megiddo, then down the Mediterranean coast</a:t>
            </a:r>
          </a:p>
          <a:p>
            <a:pPr>
              <a:defRPr sz="3000">
                <a:solidFill>
                  <a:srgbClr val="94E3FE"/>
                </a:solidFill>
              </a:defRPr>
            </a:pPr>
            <a:endParaRPr/>
          </a:p>
          <a:p>
            <a:pPr>
              <a:defRPr sz="3000">
                <a:solidFill>
                  <a:srgbClr val="94E3FE"/>
                </a:solidFill>
              </a:defRPr>
            </a:pPr>
            <a:r>
              <a:t>▪ The King’s Highway ran down the east side of the Jordan River and the Dead Sea</a:t>
            </a:r>
          </a:p>
        </p:txBody>
      </p:sp>
      <p:grpSp>
        <p:nvGrpSpPr>
          <p:cNvPr id="641" name="image.jpeg"/>
          <p:cNvGrpSpPr/>
          <p:nvPr/>
        </p:nvGrpSpPr>
        <p:grpSpPr>
          <a:xfrm>
            <a:off x="5925658" y="373071"/>
            <a:ext cx="6509867" cy="9007458"/>
            <a:chOff x="0" y="0"/>
            <a:chExt cx="6509866" cy="9007457"/>
          </a:xfrm>
        </p:grpSpPr>
        <p:pic>
          <p:nvPicPr>
            <p:cNvPr id="640" name="image.jpeg" descr="image.jpeg"/>
            <p:cNvPicPr>
              <a:picLocks noChangeAspect="1"/>
            </p:cNvPicPr>
            <p:nvPr/>
          </p:nvPicPr>
          <p:blipFill>
            <a:blip r:embed="rId2"/>
            <a:srcRect l="14520" r="32908" b="2423"/>
            <a:stretch>
              <a:fillRect/>
            </a:stretch>
          </p:blipFill>
          <p:spPr>
            <a:xfrm>
              <a:off x="76200" y="63500"/>
              <a:ext cx="6370167" cy="8867758"/>
            </a:xfrm>
            <a:prstGeom prst="rect">
              <a:avLst/>
            </a:prstGeom>
            <a:ln>
              <a:noFill/>
            </a:ln>
            <a:effectLst/>
          </p:spPr>
        </p:pic>
        <p:pic>
          <p:nvPicPr>
            <p:cNvPr id="639" name="image.jpeg" descr="image.jpeg"/>
            <p:cNvPicPr>
              <a:picLocks/>
            </p:cNvPicPr>
            <p:nvPr/>
          </p:nvPicPr>
          <p:blipFill>
            <a:blip r:embed="rId3"/>
            <a:stretch>
              <a:fillRect/>
            </a:stretch>
          </p:blipFill>
          <p:spPr>
            <a:xfrm>
              <a:off x="-1" y="0"/>
              <a:ext cx="6509868" cy="9007458"/>
            </a:xfrm>
            <a:prstGeom prst="rect">
              <a:avLst/>
            </a:prstGeom>
            <a:effectLst/>
          </p:spPr>
        </p:pic>
      </p:grpSp>
      <p:sp>
        <p:nvSpPr>
          <p:cNvPr id="642" name="coastal highway"/>
          <p:cNvSpPr txBox="1"/>
          <p:nvPr/>
        </p:nvSpPr>
        <p:spPr>
          <a:xfrm rot="17707676">
            <a:off x="5329679" y="5659423"/>
            <a:ext cx="3565253"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coastal highway</a:t>
            </a:r>
          </a:p>
        </p:txBody>
      </p:sp>
      <p:sp>
        <p:nvSpPr>
          <p:cNvPr id="643" name="King’s Highway"/>
          <p:cNvSpPr txBox="1"/>
          <p:nvPr/>
        </p:nvSpPr>
        <p:spPr>
          <a:xfrm rot="16768572">
            <a:off x="8267205" y="5783843"/>
            <a:ext cx="4385916"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King’s Highway</a:t>
            </a:r>
          </a:p>
        </p:txBody>
      </p:sp>
      <p:sp>
        <p:nvSpPr>
          <p:cNvPr id="644" name="phoenicia"/>
          <p:cNvSpPr txBox="1"/>
          <p:nvPr/>
        </p:nvSpPr>
        <p:spPr>
          <a:xfrm rot="17456484">
            <a:off x="7964348" y="1702705"/>
            <a:ext cx="1384438" cy="360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phoenicia</a:t>
            </a:r>
          </a:p>
        </p:txBody>
      </p:sp>
      <p:sp>
        <p:nvSpPr>
          <p:cNvPr id="645" name="great trunk road"/>
          <p:cNvSpPr txBox="1"/>
          <p:nvPr/>
        </p:nvSpPr>
        <p:spPr>
          <a:xfrm rot="18860416">
            <a:off x="8231064" y="1634933"/>
            <a:ext cx="4046215"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great trunk road</a:t>
            </a:r>
          </a:p>
        </p:txBody>
      </p:sp>
      <p:sp>
        <p:nvSpPr>
          <p:cNvPr id="646" name="Moody Bible Atlas"/>
          <p:cNvSpPr txBox="1"/>
          <p:nvPr/>
        </p:nvSpPr>
        <p:spPr>
          <a:xfrm>
            <a:off x="9721981" y="8727610"/>
            <a:ext cx="2790727"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a:solidFill>
                  <a:srgbClr val="000000"/>
                </a:solidFill>
              </a:defRPr>
            </a:lvl1pPr>
          </a:lstStyle>
          <a:p>
            <a:r>
              <a:t>Moody Bible Atlas</a:t>
            </a:r>
          </a:p>
        </p:txBody>
      </p:sp>
      <p:sp>
        <p:nvSpPr>
          <p:cNvPr id="647" name="damascus"/>
          <p:cNvSpPr txBox="1"/>
          <p:nvPr/>
        </p:nvSpPr>
        <p:spPr>
          <a:xfrm rot="21586062">
            <a:off x="10032995" y="2199294"/>
            <a:ext cx="2168700"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400">
                <a:solidFill>
                  <a:srgbClr val="000000"/>
                </a:solidFill>
              </a:defRPr>
            </a:lvl1pPr>
          </a:lstStyle>
          <a:p>
            <a:r>
              <a:t>damascus</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9" name="transport routes of biblical world.jpeg" descr="transport routes of biblical world.jpeg"/>
          <p:cNvPicPr>
            <a:picLocks noChangeAspect="1"/>
          </p:cNvPicPr>
          <p:nvPr/>
        </p:nvPicPr>
        <p:blipFill>
          <a:blip r:embed="rId2"/>
          <a:srcRect t="11081" r="34349" b="13211"/>
          <a:stretch>
            <a:fillRect/>
          </a:stretch>
        </p:blipFill>
        <p:spPr>
          <a:xfrm>
            <a:off x="813395" y="593999"/>
            <a:ext cx="7469682" cy="7242918"/>
          </a:xfrm>
          <a:prstGeom prst="rect">
            <a:avLst/>
          </a:prstGeom>
          <a:ln w="12700">
            <a:miter lim="400000"/>
          </a:ln>
        </p:spPr>
      </p:pic>
      <p:pic>
        <p:nvPicPr>
          <p:cNvPr id="650" name="transport routes of biblical world.jpeg" descr="transport routes of biblical world.jpeg"/>
          <p:cNvPicPr>
            <a:picLocks noChangeAspect="1"/>
          </p:cNvPicPr>
          <p:nvPr/>
        </p:nvPicPr>
        <p:blipFill>
          <a:blip r:embed="rId2"/>
          <a:srcRect l="66870" t="11081" b="13211"/>
          <a:stretch>
            <a:fillRect/>
          </a:stretch>
        </p:blipFill>
        <p:spPr>
          <a:xfrm>
            <a:off x="8268328" y="593999"/>
            <a:ext cx="3769483" cy="7242918"/>
          </a:xfrm>
          <a:prstGeom prst="rect">
            <a:avLst/>
          </a:prstGeom>
          <a:ln w="12700">
            <a:miter lim="400000"/>
          </a:ln>
        </p:spPr>
      </p:pic>
      <p:sp>
        <p:nvSpPr>
          <p:cNvPr id="651" name="These highways were part of the Great Trunk Road that ran from the Persian Gulf to Egypt."/>
          <p:cNvSpPr txBox="1">
            <a:spLocks noGrp="1"/>
          </p:cNvSpPr>
          <p:nvPr>
            <p:ph type="body" sz="quarter" idx="1"/>
          </p:nvPr>
        </p:nvSpPr>
        <p:spPr>
          <a:xfrm>
            <a:off x="1029399" y="8026400"/>
            <a:ext cx="10946002" cy="1587500"/>
          </a:xfrm>
          <a:prstGeom prst="rect">
            <a:avLst/>
          </a:prstGeom>
        </p:spPr>
        <p:txBody>
          <a:bodyPr/>
          <a:lstStyle>
            <a:lvl1pPr algn="ctr">
              <a:defRPr sz="3200">
                <a:solidFill>
                  <a:srgbClr val="94E3FE"/>
                </a:solidFill>
              </a:defRPr>
            </a:lvl1pPr>
          </a:lstStyle>
          <a:p>
            <a:r>
              <a:t>These highways were part of the Great Trunk Road that ran from the Persian Gulf to Egypt.</a:t>
            </a:r>
          </a:p>
        </p:txBody>
      </p:sp>
      <p:sp>
        <p:nvSpPr>
          <p:cNvPr id="652" name="egypt"/>
          <p:cNvSpPr txBox="1"/>
          <p:nvPr/>
        </p:nvSpPr>
        <p:spPr>
          <a:xfrm>
            <a:off x="2762635" y="5750550"/>
            <a:ext cx="131966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egypt</a:t>
            </a:r>
          </a:p>
        </p:txBody>
      </p:sp>
      <p:sp>
        <p:nvSpPr>
          <p:cNvPr id="653" name="trunk road"/>
          <p:cNvSpPr txBox="1"/>
          <p:nvPr/>
        </p:nvSpPr>
        <p:spPr>
          <a:xfrm rot="2305056">
            <a:off x="7360966" y="3799847"/>
            <a:ext cx="465108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trunk road</a:t>
            </a:r>
          </a:p>
        </p:txBody>
      </p:sp>
      <p:sp>
        <p:nvSpPr>
          <p:cNvPr id="654" name="nineveh"/>
          <p:cNvSpPr txBox="1"/>
          <p:nvPr/>
        </p:nvSpPr>
        <p:spPr>
          <a:xfrm rot="6105">
            <a:off x="8514735" y="2258372"/>
            <a:ext cx="1130499" cy="360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nineveh</a:t>
            </a:r>
          </a:p>
        </p:txBody>
      </p:sp>
      <p:sp>
        <p:nvSpPr>
          <p:cNvPr id="655" name="babylon"/>
          <p:cNvSpPr txBox="1"/>
          <p:nvPr/>
        </p:nvSpPr>
        <p:spPr>
          <a:xfrm rot="6105">
            <a:off x="8704163" y="4416306"/>
            <a:ext cx="1244576"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babylon</a:t>
            </a:r>
          </a:p>
        </p:txBody>
      </p:sp>
      <p:sp>
        <p:nvSpPr>
          <p:cNvPr id="656" name="ur"/>
          <p:cNvSpPr txBox="1"/>
          <p:nvPr/>
        </p:nvSpPr>
        <p:spPr>
          <a:xfrm rot="6105">
            <a:off x="10425879" y="5499039"/>
            <a:ext cx="444477"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ur</a:t>
            </a:r>
          </a:p>
        </p:txBody>
      </p:sp>
      <p:sp>
        <p:nvSpPr>
          <p:cNvPr id="657" name="assur"/>
          <p:cNvSpPr txBox="1"/>
          <p:nvPr/>
        </p:nvSpPr>
        <p:spPr>
          <a:xfrm rot="6105">
            <a:off x="8622728" y="2963639"/>
            <a:ext cx="914513"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assur</a:t>
            </a:r>
          </a:p>
        </p:txBody>
      </p:sp>
      <p:sp>
        <p:nvSpPr>
          <p:cNvPr id="658" name="damascus"/>
          <p:cNvSpPr txBox="1"/>
          <p:nvPr/>
        </p:nvSpPr>
        <p:spPr>
          <a:xfrm rot="6105">
            <a:off x="5784843" y="3898539"/>
            <a:ext cx="1435114"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damascus</a:t>
            </a:r>
          </a:p>
        </p:txBody>
      </p:sp>
      <p:sp>
        <p:nvSpPr>
          <p:cNvPr id="659" name="haran"/>
          <p:cNvSpPr txBox="1"/>
          <p:nvPr/>
        </p:nvSpPr>
        <p:spPr>
          <a:xfrm rot="6105">
            <a:off x="6842715" y="1890439"/>
            <a:ext cx="939739"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haran</a:t>
            </a:r>
          </a:p>
        </p:txBody>
      </p:sp>
      <p:sp>
        <p:nvSpPr>
          <p:cNvPr id="660" name="mari"/>
          <p:cNvSpPr txBox="1"/>
          <p:nvPr/>
        </p:nvSpPr>
        <p:spPr>
          <a:xfrm rot="6105">
            <a:off x="7534111" y="3433972"/>
            <a:ext cx="698414"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mari</a:t>
            </a:r>
          </a:p>
        </p:txBody>
      </p:sp>
      <p:sp>
        <p:nvSpPr>
          <p:cNvPr id="661" name="hittites"/>
          <p:cNvSpPr txBox="1"/>
          <p:nvPr/>
        </p:nvSpPr>
        <p:spPr>
          <a:xfrm rot="6105">
            <a:off x="4776524" y="1365375"/>
            <a:ext cx="1130276"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hittites</a:t>
            </a:r>
          </a:p>
        </p:txBody>
      </p:sp>
      <p:sp>
        <p:nvSpPr>
          <p:cNvPr id="662" name="antioch"/>
          <p:cNvSpPr txBox="1"/>
          <p:nvPr/>
        </p:nvSpPr>
        <p:spPr>
          <a:xfrm rot="6105">
            <a:off x="5308845" y="2258372"/>
            <a:ext cx="1155614" cy="360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antioch</a:t>
            </a:r>
          </a:p>
        </p:txBody>
      </p:sp>
      <p:sp>
        <p:nvSpPr>
          <p:cNvPr id="663" name="Moody Bible Atlas"/>
          <p:cNvSpPr txBox="1"/>
          <p:nvPr/>
        </p:nvSpPr>
        <p:spPr>
          <a:xfrm>
            <a:off x="686770" y="7278237"/>
            <a:ext cx="2790727"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a:solidFill>
                  <a:srgbClr val="FFFFFF"/>
                </a:solidFill>
              </a:defRPr>
            </a:lvl1pPr>
          </a:lstStyle>
          <a:p>
            <a:r>
              <a:t>Moody Bible Atlas</a:t>
            </a:r>
          </a:p>
        </p:txBody>
      </p:sp>
      <p:sp>
        <p:nvSpPr>
          <p:cNvPr id="664" name="canaan"/>
          <p:cNvSpPr txBox="1"/>
          <p:nvPr/>
        </p:nvSpPr>
        <p:spPr>
          <a:xfrm rot="6105">
            <a:off x="4643387" y="4696389"/>
            <a:ext cx="1104826"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canaan</a:t>
            </a:r>
          </a:p>
        </p:txBody>
      </p:sp>
      <p:sp>
        <p:nvSpPr>
          <p:cNvPr id="665" name="elam"/>
          <p:cNvSpPr txBox="1"/>
          <p:nvPr/>
        </p:nvSpPr>
        <p:spPr>
          <a:xfrm rot="6105">
            <a:off x="11230421" y="5045773"/>
            <a:ext cx="761927"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elam</a:t>
            </a:r>
          </a:p>
        </p:txBody>
      </p:sp>
      <p:sp>
        <p:nvSpPr>
          <p:cNvPr id="666" name="shinar"/>
          <p:cNvSpPr txBox="1"/>
          <p:nvPr/>
        </p:nvSpPr>
        <p:spPr>
          <a:xfrm rot="6105">
            <a:off x="9321781" y="4709089"/>
            <a:ext cx="990638" cy="36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000000"/>
                </a:solidFill>
              </a:defRPr>
            </a:lvl1pPr>
          </a:lstStyle>
          <a:p>
            <a:r>
              <a:t>shinar</a:t>
            </a:r>
          </a:p>
        </p:txBody>
      </p:sp>
      <p:sp>
        <p:nvSpPr>
          <p:cNvPr id="667" name="King’s Highway"/>
          <p:cNvSpPr txBox="1"/>
          <p:nvPr/>
        </p:nvSpPr>
        <p:spPr>
          <a:xfrm rot="17247078">
            <a:off x="4441226" y="4634551"/>
            <a:ext cx="2890851"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King’s Highway</a:t>
            </a:r>
          </a:p>
        </p:txBody>
      </p:sp>
      <p:sp>
        <p:nvSpPr>
          <p:cNvPr id="668" name="great"/>
          <p:cNvSpPr txBox="1"/>
          <p:nvPr/>
        </p:nvSpPr>
        <p:spPr>
          <a:xfrm rot="196893">
            <a:off x="6771342" y="2864947"/>
            <a:ext cx="2223952"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great</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 name="Archaeology has found evidence of other Mesopotamian kings attacking Canaan in those days."/>
          <p:cNvSpPr txBox="1">
            <a:spLocks noGrp="1"/>
          </p:cNvSpPr>
          <p:nvPr>
            <p:ph type="body" sz="half" idx="1"/>
          </p:nvPr>
        </p:nvSpPr>
        <p:spPr>
          <a:xfrm>
            <a:off x="882650" y="3387101"/>
            <a:ext cx="5651500" cy="7493001"/>
          </a:xfrm>
          <a:prstGeom prst="rect">
            <a:avLst/>
          </a:prstGeom>
        </p:spPr>
        <p:txBody>
          <a:bodyPr/>
          <a:lstStyle>
            <a:lvl1pPr>
              <a:defRPr sz="3400">
                <a:solidFill>
                  <a:srgbClr val="76D6FF"/>
                </a:solidFill>
              </a:defRPr>
            </a:lvl1pPr>
          </a:lstStyle>
          <a:p>
            <a:r>
              <a:t>Archaeology has found evidence of other Mesopotamian kings attacking Canaan in those days.</a:t>
            </a:r>
          </a:p>
        </p:txBody>
      </p:sp>
      <p:grpSp>
        <p:nvGrpSpPr>
          <p:cNvPr id="673" name="040219-65-Ancient-History-Amorite-Canaan-Israel.jpg"/>
          <p:cNvGrpSpPr/>
          <p:nvPr/>
        </p:nvGrpSpPr>
        <p:grpSpPr>
          <a:xfrm>
            <a:off x="7335526" y="1358900"/>
            <a:ext cx="4691344" cy="6050830"/>
            <a:chOff x="0" y="0"/>
            <a:chExt cx="4691343" cy="6050829"/>
          </a:xfrm>
        </p:grpSpPr>
        <p:pic>
          <p:nvPicPr>
            <p:cNvPr id="672" name="040219-65-Ancient-History-Amorite-Canaan-Israel.jpg" descr="040219-65-Ancient-History-Amorite-Canaan-Israel.jpg"/>
            <p:cNvPicPr>
              <a:picLocks noChangeAspect="1"/>
            </p:cNvPicPr>
            <p:nvPr/>
          </p:nvPicPr>
          <p:blipFill>
            <a:blip r:embed="rId2"/>
            <a:srcRect l="1450" r="47235"/>
            <a:stretch>
              <a:fillRect/>
            </a:stretch>
          </p:blipFill>
          <p:spPr>
            <a:xfrm>
              <a:off x="76200" y="63500"/>
              <a:ext cx="4551644" cy="5911130"/>
            </a:xfrm>
            <a:prstGeom prst="rect">
              <a:avLst/>
            </a:prstGeom>
            <a:ln>
              <a:noFill/>
            </a:ln>
            <a:effectLst/>
          </p:spPr>
        </p:pic>
        <p:pic>
          <p:nvPicPr>
            <p:cNvPr id="671" name="040219-65-Ancient-History-Amorite-Canaan-Israel.jpg" descr="040219-65-Ancient-History-Amorite-Canaan-Israel.jpg"/>
            <p:cNvPicPr>
              <a:picLocks/>
            </p:cNvPicPr>
            <p:nvPr/>
          </p:nvPicPr>
          <p:blipFill>
            <a:blip r:embed="rId3"/>
            <a:stretch>
              <a:fillRect/>
            </a:stretch>
          </p:blipFill>
          <p:spPr>
            <a:xfrm>
              <a:off x="0" y="0"/>
              <a:ext cx="4691344" cy="6050830"/>
            </a:xfrm>
            <a:prstGeom prst="rect">
              <a:avLst/>
            </a:prstGeom>
            <a:effectLst/>
          </p:spPr>
        </p:pic>
      </p:grpSp>
      <p:sp>
        <p:nvSpPr>
          <p:cNvPr id="674" name="Evidence of Mesopotamian kings attacking Canaan"/>
          <p:cNvSpPr txBox="1"/>
          <p:nvPr/>
        </p:nvSpPr>
        <p:spPr>
          <a:xfrm>
            <a:off x="1026237" y="1253857"/>
            <a:ext cx="5364326" cy="22733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Evidence of Mesopotamian kings attacking Canaan</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4923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Sargon of Akkad in Babylonia raided Canaan in the latter part of the third millennium BC, which was before the time of Abraham."/>
          <p:cNvSpPr txBox="1">
            <a:spLocks noGrp="1"/>
          </p:cNvSpPr>
          <p:nvPr>
            <p:ph type="body" sz="half" idx="1"/>
          </p:nvPr>
        </p:nvSpPr>
        <p:spPr>
          <a:xfrm>
            <a:off x="882650" y="1209615"/>
            <a:ext cx="5651500" cy="7734301"/>
          </a:xfrm>
          <a:prstGeom prst="rect">
            <a:avLst/>
          </a:prstGeom>
        </p:spPr>
        <p:txBody>
          <a:bodyPr/>
          <a:lstStyle>
            <a:lvl1pPr>
              <a:defRPr sz="3400">
                <a:solidFill>
                  <a:srgbClr val="76D6FF"/>
                </a:solidFill>
              </a:defRPr>
            </a:lvl1pPr>
          </a:lstStyle>
          <a:p>
            <a:r>
              <a:t>Sargon of Akkad in Babylonia raided Canaan in the latter part of the third millennium BC, which was before the time of Abraham.</a:t>
            </a:r>
          </a:p>
        </p:txBody>
      </p:sp>
      <p:grpSp>
        <p:nvGrpSpPr>
          <p:cNvPr id="679" name="040219-65-Ancient-History-Amorite-Canaan-Israel.jpg"/>
          <p:cNvGrpSpPr/>
          <p:nvPr/>
        </p:nvGrpSpPr>
        <p:grpSpPr>
          <a:xfrm>
            <a:off x="7335526" y="1358900"/>
            <a:ext cx="4691344" cy="6050830"/>
            <a:chOff x="0" y="0"/>
            <a:chExt cx="4691343" cy="6050829"/>
          </a:xfrm>
        </p:grpSpPr>
        <p:pic>
          <p:nvPicPr>
            <p:cNvPr id="678" name="040219-65-Ancient-History-Amorite-Canaan-Israel.jpg" descr="040219-65-Ancient-History-Amorite-Canaan-Israel.jpg"/>
            <p:cNvPicPr>
              <a:picLocks noChangeAspect="1"/>
            </p:cNvPicPr>
            <p:nvPr/>
          </p:nvPicPr>
          <p:blipFill>
            <a:blip r:embed="rId2"/>
            <a:srcRect l="1450" r="47235"/>
            <a:stretch>
              <a:fillRect/>
            </a:stretch>
          </p:blipFill>
          <p:spPr>
            <a:xfrm>
              <a:off x="76200" y="63500"/>
              <a:ext cx="4551644" cy="5911130"/>
            </a:xfrm>
            <a:prstGeom prst="rect">
              <a:avLst/>
            </a:prstGeom>
            <a:ln>
              <a:noFill/>
            </a:ln>
            <a:effectLst/>
          </p:spPr>
        </p:pic>
        <p:pic>
          <p:nvPicPr>
            <p:cNvPr id="677" name="040219-65-Ancient-History-Amorite-Canaan-Israel.jpg" descr="040219-65-Ancient-History-Amorite-Canaan-Israel.jpg"/>
            <p:cNvPicPr>
              <a:picLocks/>
            </p:cNvPicPr>
            <p:nvPr/>
          </p:nvPicPr>
          <p:blipFill>
            <a:blip r:embed="rId3"/>
            <a:stretch>
              <a:fillRect/>
            </a:stretch>
          </p:blipFill>
          <p:spPr>
            <a:xfrm>
              <a:off x="0" y="0"/>
              <a:ext cx="4691344" cy="6050830"/>
            </a:xfrm>
            <a:prstGeom prst="rect">
              <a:avLst/>
            </a:prstGeom>
            <a:effectLst/>
          </p:spPr>
        </p:pic>
      </p:gr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Lahdun-Lim, king of Mari, raided kings in Canaan in about 1820 BC, which was about the time that Abraham died (Archaeological Study Bible)."/>
          <p:cNvSpPr txBox="1">
            <a:spLocks noGrp="1"/>
          </p:cNvSpPr>
          <p:nvPr>
            <p:ph type="body" sz="half" idx="1"/>
          </p:nvPr>
        </p:nvSpPr>
        <p:spPr>
          <a:xfrm>
            <a:off x="876300" y="1117600"/>
            <a:ext cx="5651500" cy="7734300"/>
          </a:xfrm>
          <a:prstGeom prst="rect">
            <a:avLst/>
          </a:prstGeom>
        </p:spPr>
        <p:txBody>
          <a:bodyPr/>
          <a:lstStyle/>
          <a:p>
            <a:pPr>
              <a:defRPr sz="3400">
                <a:solidFill>
                  <a:srgbClr val="76D6FF"/>
                </a:solidFill>
              </a:defRPr>
            </a:pPr>
            <a:r>
              <a:t>Lahdun-Lim, king of Mari, raided kings in Canaan in about 1820 BC, which was about the time that Abraham died (</a:t>
            </a:r>
            <a:r>
              <a:rPr i="1"/>
              <a:t>Archaeological Study Bible</a:t>
            </a:r>
            <a:r>
              <a:t>).</a:t>
            </a:r>
          </a:p>
        </p:txBody>
      </p:sp>
      <p:grpSp>
        <p:nvGrpSpPr>
          <p:cNvPr id="684" name="040219-65-Ancient-History-Amorite-Canaan-Israel.jpg"/>
          <p:cNvGrpSpPr/>
          <p:nvPr/>
        </p:nvGrpSpPr>
        <p:grpSpPr>
          <a:xfrm>
            <a:off x="7327929" y="1358900"/>
            <a:ext cx="4419542" cy="5697845"/>
            <a:chOff x="0" y="0"/>
            <a:chExt cx="4419540" cy="5697844"/>
          </a:xfrm>
        </p:grpSpPr>
        <p:pic>
          <p:nvPicPr>
            <p:cNvPr id="683" name="040219-65-Ancient-History-Amorite-Canaan-Israel.jpg" descr="040219-65-Ancient-History-Amorite-Canaan-Israel.jpg"/>
            <p:cNvPicPr>
              <a:picLocks noChangeAspect="1"/>
            </p:cNvPicPr>
            <p:nvPr/>
          </p:nvPicPr>
          <p:blipFill>
            <a:blip r:embed="rId2"/>
            <a:srcRect l="45304" r="3381"/>
            <a:stretch>
              <a:fillRect/>
            </a:stretch>
          </p:blipFill>
          <p:spPr>
            <a:xfrm>
              <a:off x="76200" y="63500"/>
              <a:ext cx="4279841" cy="5558145"/>
            </a:xfrm>
            <a:prstGeom prst="rect">
              <a:avLst/>
            </a:prstGeom>
            <a:ln>
              <a:noFill/>
            </a:ln>
            <a:effectLst/>
          </p:spPr>
        </p:pic>
        <p:pic>
          <p:nvPicPr>
            <p:cNvPr id="682" name="040219-65-Ancient-History-Amorite-Canaan-Israel.jpg" descr="040219-65-Ancient-History-Amorite-Canaan-Israel.jpg"/>
            <p:cNvPicPr>
              <a:picLocks/>
            </p:cNvPicPr>
            <p:nvPr/>
          </p:nvPicPr>
          <p:blipFill>
            <a:blip r:embed="rId3"/>
            <a:stretch>
              <a:fillRect/>
            </a:stretch>
          </p:blipFill>
          <p:spPr>
            <a:xfrm>
              <a:off x="-1" y="0"/>
              <a:ext cx="4419542" cy="5697845"/>
            </a:xfrm>
            <a:prstGeom prst="rect">
              <a:avLst/>
            </a:prstGeom>
            <a:effectLst/>
          </p:spPr>
        </p:pic>
      </p:gr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Elam…"/>
          <p:cNvSpPr txBox="1">
            <a:spLocks noGrp="1"/>
          </p:cNvSpPr>
          <p:nvPr>
            <p:ph type="body" sz="half" idx="1"/>
          </p:nvPr>
        </p:nvSpPr>
        <p:spPr>
          <a:xfrm>
            <a:off x="882650" y="1358900"/>
            <a:ext cx="5651500" cy="7734300"/>
          </a:xfrm>
          <a:prstGeom prst="rect">
            <a:avLst/>
          </a:prstGeom>
        </p:spPr>
        <p:txBody>
          <a:bodyPr/>
          <a:lstStyle/>
          <a:p>
            <a:pPr>
              <a:defRPr sz="3400">
                <a:solidFill>
                  <a:srgbClr val="FFFFFF"/>
                </a:solidFill>
              </a:defRPr>
            </a:pPr>
            <a:r>
              <a:t>Elam</a:t>
            </a:r>
          </a:p>
          <a:p>
            <a:pPr>
              <a:defRPr sz="3400">
                <a:solidFill>
                  <a:srgbClr val="76D6FF"/>
                </a:solidFill>
              </a:defRPr>
            </a:pPr>
            <a:r>
              <a:t>Archaeologists have found evidence for the history of Elam back to about the time of the Flood in the third millennium BC.</a:t>
            </a:r>
          </a:p>
        </p:txBody>
      </p:sp>
      <p:grpSp>
        <p:nvGrpSpPr>
          <p:cNvPr id="689" name="Sumer_Akkad_Tablet01_full.jpg"/>
          <p:cNvGrpSpPr/>
          <p:nvPr/>
        </p:nvGrpSpPr>
        <p:grpSpPr>
          <a:xfrm>
            <a:off x="7327929" y="1565934"/>
            <a:ext cx="4419542" cy="5697845"/>
            <a:chOff x="0" y="0"/>
            <a:chExt cx="4419540" cy="5697844"/>
          </a:xfrm>
        </p:grpSpPr>
        <p:pic>
          <p:nvPicPr>
            <p:cNvPr id="688" name="Sumer_Akkad_Tablet01_full.jpg" descr="Sumer_Akkad_Tablet01_full.jpg"/>
            <p:cNvPicPr>
              <a:picLocks noChangeAspect="1"/>
            </p:cNvPicPr>
            <p:nvPr/>
          </p:nvPicPr>
          <p:blipFill>
            <a:blip r:embed="rId2"/>
            <a:srcRect l="23599" r="23599"/>
            <a:stretch>
              <a:fillRect/>
            </a:stretch>
          </p:blipFill>
          <p:spPr>
            <a:xfrm>
              <a:off x="76200" y="63500"/>
              <a:ext cx="4279841" cy="5558145"/>
            </a:xfrm>
            <a:prstGeom prst="rect">
              <a:avLst/>
            </a:prstGeom>
            <a:ln>
              <a:noFill/>
            </a:ln>
            <a:effectLst/>
          </p:spPr>
        </p:pic>
        <p:pic>
          <p:nvPicPr>
            <p:cNvPr id="687" name="Sumer_Akkad_Tablet01_full.jpg" descr="Sumer_Akkad_Tablet01_full.jpg"/>
            <p:cNvPicPr>
              <a:picLocks/>
            </p:cNvPicPr>
            <p:nvPr/>
          </p:nvPicPr>
          <p:blipFill>
            <a:blip r:embed="rId3"/>
            <a:stretch>
              <a:fillRect/>
            </a:stretch>
          </p:blipFill>
          <p:spPr>
            <a:xfrm>
              <a:off x="-1" y="0"/>
              <a:ext cx="4419542" cy="5697845"/>
            </a:xfrm>
            <a:prstGeom prst="rect">
              <a:avLst/>
            </a:prstGeom>
            <a:effectLst/>
          </p:spPr>
        </p:pic>
      </p:gr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In the time of Abraham, Elam was an advanced civilization.…"/>
          <p:cNvSpPr txBox="1">
            <a:spLocks noGrp="1"/>
          </p:cNvSpPr>
          <p:nvPr>
            <p:ph type="body" sz="half" idx="1"/>
          </p:nvPr>
        </p:nvSpPr>
        <p:spPr>
          <a:xfrm>
            <a:off x="876300" y="1117600"/>
            <a:ext cx="5651500" cy="7734300"/>
          </a:xfrm>
          <a:prstGeom prst="rect">
            <a:avLst/>
          </a:prstGeom>
        </p:spPr>
        <p:txBody>
          <a:bodyPr/>
          <a:lstStyle/>
          <a:p>
            <a:pPr>
              <a:defRPr sz="3400">
                <a:solidFill>
                  <a:srgbClr val="76D6FF"/>
                </a:solidFill>
              </a:defRPr>
            </a:pPr>
            <a:r>
              <a:t>In the time of Abraham, Elam was an advanced civilization. </a:t>
            </a:r>
          </a:p>
          <a:p>
            <a:pPr>
              <a:defRPr sz="3400">
                <a:solidFill>
                  <a:srgbClr val="76D6FF"/>
                </a:solidFill>
              </a:defRPr>
            </a:pPr>
            <a:endParaRPr/>
          </a:p>
          <a:p>
            <a:pPr>
              <a:defRPr sz="3400">
                <a:solidFill>
                  <a:srgbClr val="76D6FF"/>
                </a:solidFill>
              </a:defRPr>
            </a:pPr>
            <a:r>
              <a:t>The first wheels and arched roofs were found there.</a:t>
            </a:r>
          </a:p>
          <a:p>
            <a:pPr>
              <a:defRPr sz="3400">
                <a:solidFill>
                  <a:srgbClr val="76D6FF"/>
                </a:solidFill>
              </a:defRPr>
            </a:pPr>
            <a:endParaRPr/>
          </a:p>
          <a:p>
            <a:pPr>
              <a:defRPr sz="3400">
                <a:solidFill>
                  <a:srgbClr val="76D6FF"/>
                </a:solidFill>
              </a:defRPr>
            </a:pPr>
            <a:r>
              <a:t>They built fortified cities and constructed canals to provide water for their towns and crops. </a:t>
            </a:r>
          </a:p>
        </p:txBody>
      </p:sp>
      <p:pic>
        <p:nvPicPr>
          <p:cNvPr id="692" name="42673320.FertileCrescent.jpg" descr="42673320.FertileCrescent.jpg"/>
          <p:cNvPicPr>
            <a:picLocks noChangeAspect="1"/>
          </p:cNvPicPr>
          <p:nvPr/>
        </p:nvPicPr>
        <p:blipFill>
          <a:blip r:embed="rId2"/>
          <a:srcRect l="48329" t="5360"/>
          <a:stretch>
            <a:fillRect/>
          </a:stretch>
        </p:blipFill>
        <p:spPr>
          <a:xfrm>
            <a:off x="6364188" y="814189"/>
            <a:ext cx="5846862" cy="8125396"/>
          </a:xfrm>
          <a:prstGeom prst="rect">
            <a:avLst/>
          </a:prstGeom>
          <a:ln w="12700">
            <a:miter lim="400000"/>
          </a:ln>
        </p:spPr>
      </p:pic>
      <p:sp>
        <p:nvSpPr>
          <p:cNvPr id="693" name="elam"/>
          <p:cNvSpPr txBox="1"/>
          <p:nvPr/>
        </p:nvSpPr>
        <p:spPr>
          <a:xfrm>
            <a:off x="10271959" y="5094268"/>
            <a:ext cx="1553469" cy="656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elam</a:t>
            </a:r>
          </a:p>
        </p:txBody>
      </p:sp>
      <p:sp>
        <p:nvSpPr>
          <p:cNvPr id="694" name="babylon"/>
          <p:cNvSpPr txBox="1"/>
          <p:nvPr/>
        </p:nvSpPr>
        <p:spPr>
          <a:xfrm>
            <a:off x="8043047" y="5339840"/>
            <a:ext cx="199809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babylon</a:t>
            </a:r>
          </a:p>
        </p:txBody>
      </p:sp>
      <p:sp>
        <p:nvSpPr>
          <p:cNvPr id="695" name="nineveh"/>
          <p:cNvSpPr txBox="1"/>
          <p:nvPr/>
        </p:nvSpPr>
        <p:spPr>
          <a:xfrm>
            <a:off x="8138111" y="2799840"/>
            <a:ext cx="180796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nineveh</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7" name="42673320.FertileCrescent.jpg" descr="42673320.FertileCrescent.jpg"/>
          <p:cNvPicPr>
            <a:picLocks noChangeAspect="1"/>
          </p:cNvPicPr>
          <p:nvPr/>
        </p:nvPicPr>
        <p:blipFill>
          <a:blip r:embed="rId2"/>
          <a:srcRect l="48329" t="5360"/>
          <a:stretch>
            <a:fillRect/>
          </a:stretch>
        </p:blipFill>
        <p:spPr>
          <a:xfrm>
            <a:off x="6364188" y="814189"/>
            <a:ext cx="5846862" cy="8125396"/>
          </a:xfrm>
          <a:prstGeom prst="rect">
            <a:avLst/>
          </a:prstGeom>
          <a:ln w="12700">
            <a:miter lim="400000"/>
          </a:ln>
        </p:spPr>
      </p:pic>
      <p:sp>
        <p:nvSpPr>
          <p:cNvPr id="698" name="babylon"/>
          <p:cNvSpPr txBox="1"/>
          <p:nvPr/>
        </p:nvSpPr>
        <p:spPr>
          <a:xfrm>
            <a:off x="8043047" y="5339840"/>
            <a:ext cx="199809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babylon</a:t>
            </a:r>
          </a:p>
        </p:txBody>
      </p:sp>
      <p:sp>
        <p:nvSpPr>
          <p:cNvPr id="699" name="nineveh"/>
          <p:cNvSpPr txBox="1"/>
          <p:nvPr/>
        </p:nvSpPr>
        <p:spPr>
          <a:xfrm>
            <a:off x="8138111" y="2799840"/>
            <a:ext cx="180796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nineveh</a:t>
            </a:r>
          </a:p>
        </p:txBody>
      </p:sp>
      <p:sp>
        <p:nvSpPr>
          <p:cNvPr id="700" name="Elam’s capital was Susa (Shushan in the Bible).…"/>
          <p:cNvSpPr txBox="1">
            <a:spLocks noGrp="1"/>
          </p:cNvSpPr>
          <p:nvPr>
            <p:ph type="body" sz="half" idx="1"/>
          </p:nvPr>
        </p:nvSpPr>
        <p:spPr>
          <a:xfrm>
            <a:off x="876300" y="1231900"/>
            <a:ext cx="5651500" cy="7734300"/>
          </a:xfrm>
          <a:prstGeom prst="rect">
            <a:avLst/>
          </a:prstGeom>
        </p:spPr>
        <p:txBody>
          <a:bodyPr/>
          <a:lstStyle/>
          <a:p>
            <a:pPr>
              <a:defRPr sz="3400">
                <a:solidFill>
                  <a:srgbClr val="76D6FF"/>
                </a:solidFill>
              </a:defRPr>
            </a:pPr>
            <a:r>
              <a:t>Elam’s capital was Susa (Shushan in the Bible). </a:t>
            </a:r>
          </a:p>
          <a:p>
            <a:pPr>
              <a:defRPr sz="3400">
                <a:solidFill>
                  <a:srgbClr val="85C3EA"/>
                </a:solidFill>
              </a:defRPr>
            </a:pPr>
            <a:endParaRPr/>
          </a:p>
          <a:p>
            <a:pPr>
              <a:defRPr sz="3400">
                <a:solidFill>
                  <a:srgbClr val="76D6FF"/>
                </a:solidFill>
              </a:defRPr>
            </a:pPr>
            <a:r>
              <a:t>Elam eventually gave rise to the Medo-Persian Empire, and the famous palace at Shushan was where Esther and Nehemiah lived.</a:t>
            </a:r>
          </a:p>
        </p:txBody>
      </p:sp>
      <p:sp>
        <p:nvSpPr>
          <p:cNvPr id="701" name="elam"/>
          <p:cNvSpPr txBox="1"/>
          <p:nvPr/>
        </p:nvSpPr>
        <p:spPr>
          <a:xfrm>
            <a:off x="10293208" y="4966778"/>
            <a:ext cx="1553469"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elam</a:t>
            </a:r>
          </a:p>
        </p:txBody>
      </p:sp>
      <p:sp>
        <p:nvSpPr>
          <p:cNvPr id="702" name="susa"/>
          <p:cNvSpPr txBox="1"/>
          <p:nvPr/>
        </p:nvSpPr>
        <p:spPr>
          <a:xfrm>
            <a:off x="10473104" y="4361933"/>
            <a:ext cx="1193677"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susa</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4" name="metropolitan museum of art 168.jpg" descr="metropolitan museum of art 168.jpg"/>
          <p:cNvPicPr>
            <a:picLocks noGrp="1"/>
          </p:cNvPicPr>
          <p:nvPr>
            <p:ph type="pic" idx="21"/>
          </p:nvPr>
        </p:nvPicPr>
        <p:blipFill>
          <a:blip r:embed="rId2"/>
          <a:stretch>
            <a:fillRect/>
          </a:stretch>
        </p:blipFill>
        <p:spPr>
          <a:xfrm>
            <a:off x="1928433" y="444202"/>
            <a:ext cx="9147934" cy="7581986"/>
          </a:xfrm>
          <a:prstGeom prst="rect">
            <a:avLst/>
          </a:prstGeom>
        </p:spPr>
      </p:pic>
      <p:sp>
        <p:nvSpPr>
          <p:cNvPr id="705" name="Bronze helmet from Elam with goddess figures for extra protection"/>
          <p:cNvSpPr txBox="1"/>
          <p:nvPr/>
        </p:nvSpPr>
        <p:spPr>
          <a:xfrm>
            <a:off x="1689943" y="8104277"/>
            <a:ext cx="9624914" cy="2540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Bronze helmet from Elam with goddess figures for extra protection</a:t>
            </a:r>
          </a:p>
        </p:txBody>
      </p:sp>
      <p:sp>
        <p:nvSpPr>
          <p:cNvPr id="706" name="Line"/>
          <p:cNvSpPr/>
          <p:nvPr/>
        </p:nvSpPr>
        <p:spPr>
          <a:xfrm flipH="1">
            <a:off x="7628765" y="2220296"/>
            <a:ext cx="2150596" cy="1048592"/>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 name="Ellasar…"/>
          <p:cNvSpPr txBox="1">
            <a:spLocks noGrp="1"/>
          </p:cNvSpPr>
          <p:nvPr>
            <p:ph type="body" sz="half" idx="1"/>
          </p:nvPr>
        </p:nvSpPr>
        <p:spPr>
          <a:xfrm>
            <a:off x="876300" y="1231900"/>
            <a:ext cx="5651500" cy="7734300"/>
          </a:xfrm>
          <a:prstGeom prst="rect">
            <a:avLst/>
          </a:prstGeom>
        </p:spPr>
        <p:txBody>
          <a:bodyPr/>
          <a:lstStyle/>
          <a:p>
            <a:pPr>
              <a:defRPr sz="3400">
                <a:solidFill>
                  <a:srgbClr val="FFFFFF"/>
                </a:solidFill>
              </a:defRPr>
            </a:pPr>
            <a:r>
              <a:t>Ellasar</a:t>
            </a:r>
          </a:p>
          <a:p>
            <a:pPr>
              <a:defRPr sz="3400">
                <a:solidFill>
                  <a:srgbClr val="76D6FF"/>
                </a:solidFill>
              </a:defRPr>
            </a:pPr>
            <a:r>
              <a:t>This ancient city mentioned in Genesis 14 was discovered in the late 19th century and its temple of the sun god Shamash was excavated (Goodspeed, </a:t>
            </a:r>
            <a:r>
              <a:rPr i="1"/>
              <a:t>A History of the Babylonians and Assyrians</a:t>
            </a:r>
            <a:r>
              <a:t>).</a:t>
            </a:r>
          </a:p>
        </p:txBody>
      </p:sp>
      <p:pic>
        <p:nvPicPr>
          <p:cNvPr id="709" name="42673320.FertileCrescent.jpg" descr="42673320.FertileCrescent.jpg"/>
          <p:cNvPicPr>
            <a:picLocks noChangeAspect="1"/>
          </p:cNvPicPr>
          <p:nvPr/>
        </p:nvPicPr>
        <p:blipFill>
          <a:blip r:embed="rId2"/>
          <a:srcRect l="52101" t="4927"/>
          <a:stretch>
            <a:fillRect/>
          </a:stretch>
        </p:blipFill>
        <p:spPr>
          <a:xfrm>
            <a:off x="6809177" y="808235"/>
            <a:ext cx="5420086" cy="8162607"/>
          </a:xfrm>
          <a:prstGeom prst="rect">
            <a:avLst/>
          </a:prstGeom>
          <a:ln w="12700">
            <a:miter lim="400000"/>
          </a:ln>
        </p:spPr>
      </p:pic>
      <p:sp>
        <p:nvSpPr>
          <p:cNvPr id="710" name="ellasar"/>
          <p:cNvSpPr txBox="1"/>
          <p:nvPr/>
        </p:nvSpPr>
        <p:spPr>
          <a:xfrm>
            <a:off x="8647298" y="5881768"/>
            <a:ext cx="2033390"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ellasar</a:t>
            </a:r>
          </a:p>
        </p:txBody>
      </p:sp>
      <p:sp>
        <p:nvSpPr>
          <p:cNvPr id="711" name="ur"/>
          <p:cNvSpPr txBox="1"/>
          <p:nvPr/>
        </p:nvSpPr>
        <p:spPr>
          <a:xfrm>
            <a:off x="9455249" y="6441754"/>
            <a:ext cx="1172842"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ur</a:t>
            </a:r>
          </a:p>
        </p:txBody>
      </p:sp>
      <p:sp>
        <p:nvSpPr>
          <p:cNvPr id="712" name="elam"/>
          <p:cNvSpPr txBox="1"/>
          <p:nvPr/>
        </p:nvSpPr>
        <p:spPr>
          <a:xfrm>
            <a:off x="10293208" y="4966778"/>
            <a:ext cx="1553469"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elam</a:t>
            </a:r>
          </a:p>
        </p:txBody>
      </p:sp>
      <p:sp>
        <p:nvSpPr>
          <p:cNvPr id="713" name="susa"/>
          <p:cNvSpPr txBox="1"/>
          <p:nvPr/>
        </p:nvSpPr>
        <p:spPr>
          <a:xfrm>
            <a:off x="10473104" y="4361933"/>
            <a:ext cx="1193677"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susa</a:t>
            </a:r>
          </a:p>
        </p:txBody>
      </p:sp>
      <p:sp>
        <p:nvSpPr>
          <p:cNvPr id="714" name="babylon"/>
          <p:cNvSpPr txBox="1"/>
          <p:nvPr/>
        </p:nvSpPr>
        <p:spPr>
          <a:xfrm>
            <a:off x="8043047" y="5339840"/>
            <a:ext cx="199809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babylon</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8" name="ancient highways - Version 2.jpg"/>
          <p:cNvGrpSpPr/>
          <p:nvPr/>
        </p:nvGrpSpPr>
        <p:grpSpPr>
          <a:xfrm>
            <a:off x="6692386" y="499583"/>
            <a:ext cx="5761634" cy="8779834"/>
            <a:chOff x="0" y="0"/>
            <a:chExt cx="5761632" cy="8779833"/>
          </a:xfrm>
        </p:grpSpPr>
        <p:pic>
          <p:nvPicPr>
            <p:cNvPr id="717" name="ancient highways - Version 2.jpg" descr="ancient highways - Version 2.jpg"/>
            <p:cNvPicPr>
              <a:picLocks noChangeAspect="1"/>
            </p:cNvPicPr>
            <p:nvPr/>
          </p:nvPicPr>
          <p:blipFill>
            <a:blip r:embed="rId2"/>
            <a:srcRect l="13330" t="2513" r="40" b="2468"/>
            <a:stretch>
              <a:fillRect/>
            </a:stretch>
          </p:blipFill>
          <p:spPr>
            <a:xfrm>
              <a:off x="76200" y="63500"/>
              <a:ext cx="5621933" cy="8640134"/>
            </a:xfrm>
            <a:prstGeom prst="rect">
              <a:avLst/>
            </a:prstGeom>
            <a:ln>
              <a:noFill/>
            </a:ln>
            <a:effectLst/>
          </p:spPr>
        </p:pic>
        <p:pic>
          <p:nvPicPr>
            <p:cNvPr id="716" name="ancient highways - Version 2.jpg" descr="ancient highways - Version 2.jpg"/>
            <p:cNvPicPr>
              <a:picLocks/>
            </p:cNvPicPr>
            <p:nvPr/>
          </p:nvPicPr>
          <p:blipFill>
            <a:blip r:embed="rId3"/>
            <a:stretch>
              <a:fillRect/>
            </a:stretch>
          </p:blipFill>
          <p:spPr>
            <a:xfrm>
              <a:off x="-1" y="0"/>
              <a:ext cx="5761634" cy="8779834"/>
            </a:xfrm>
            <a:prstGeom prst="rect">
              <a:avLst/>
            </a:prstGeom>
            <a:effectLst/>
          </p:spPr>
        </p:pic>
      </p:grpSp>
      <p:sp>
        <p:nvSpPr>
          <p:cNvPr id="719" name="hebron"/>
          <p:cNvSpPr txBox="1"/>
          <p:nvPr/>
        </p:nvSpPr>
        <p:spPr>
          <a:xfrm>
            <a:off x="7965797" y="6404705"/>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hebron</a:t>
            </a:r>
          </a:p>
        </p:txBody>
      </p:sp>
      <p:sp>
        <p:nvSpPr>
          <p:cNvPr id="720" name="sodom"/>
          <p:cNvSpPr txBox="1"/>
          <p:nvPr/>
        </p:nvSpPr>
        <p:spPr>
          <a:xfrm>
            <a:off x="9895848" y="5414781"/>
            <a:ext cx="2347046"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sodom</a:t>
            </a:r>
          </a:p>
        </p:txBody>
      </p:sp>
      <p:sp>
        <p:nvSpPr>
          <p:cNvPr id="721" name="hobah"/>
          <p:cNvSpPr txBox="1"/>
          <p:nvPr/>
        </p:nvSpPr>
        <p:spPr>
          <a:xfrm>
            <a:off x="10830861" y="614181"/>
            <a:ext cx="1604368"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hobah</a:t>
            </a:r>
          </a:p>
        </p:txBody>
      </p:sp>
      <p:sp>
        <p:nvSpPr>
          <p:cNvPr id="722" name="ABRAHAM MEETS MELCHIZEDEK…"/>
          <p:cNvSpPr txBox="1">
            <a:spLocks noGrp="1"/>
          </p:cNvSpPr>
          <p:nvPr>
            <p:ph type="body" sz="half" idx="1"/>
          </p:nvPr>
        </p:nvSpPr>
        <p:spPr>
          <a:xfrm>
            <a:off x="912144" y="1103950"/>
            <a:ext cx="4770890" cy="8466121"/>
          </a:xfrm>
          <a:prstGeom prst="rect">
            <a:avLst/>
          </a:prstGeom>
        </p:spPr>
        <p:txBody>
          <a:bodyPr/>
          <a:lstStyle/>
          <a:p>
            <a:pPr>
              <a:defRPr sz="3200">
                <a:solidFill>
                  <a:srgbClr val="FFFFFF"/>
                </a:solidFill>
              </a:defRPr>
            </a:pPr>
            <a:r>
              <a:t>ABRAHAM MEETS MELCHIZEDEK</a:t>
            </a:r>
          </a:p>
          <a:p>
            <a:pPr>
              <a:defRPr sz="3200">
                <a:solidFill>
                  <a:srgbClr val="94E3FE"/>
                </a:solidFill>
              </a:defRPr>
            </a:pPr>
            <a:endParaRPr/>
          </a:p>
          <a:p>
            <a:pPr>
              <a:defRPr sz="3200">
                <a:solidFill>
                  <a:srgbClr val="94E3FE"/>
                </a:solidFill>
              </a:defRPr>
            </a:pPr>
            <a:r>
              <a:t>On his return from Hobah, Abraham came to Salem where he met Melchizedek and the king of Sodom (Ge. 14:17-24). </a:t>
            </a:r>
          </a:p>
        </p:txBody>
      </p:sp>
      <p:sp>
        <p:nvSpPr>
          <p:cNvPr id="723" name="salem"/>
          <p:cNvSpPr txBox="1"/>
          <p:nvPr/>
        </p:nvSpPr>
        <p:spPr>
          <a:xfrm>
            <a:off x="7965797" y="5696684"/>
            <a:ext cx="2347045"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FFFFFF"/>
                </a:solidFill>
              </a:defRPr>
            </a:lvl1pPr>
          </a:lstStyle>
          <a:p>
            <a:r>
              <a:t>salem</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 name="Melchizedek was a priest king in Salem (Ge. 14:7-20). He was a literal man who ruled as a king in Salem.…"/>
          <p:cNvSpPr txBox="1">
            <a:spLocks noGrp="1"/>
          </p:cNvSpPr>
          <p:nvPr>
            <p:ph type="body" sz="half" idx="1"/>
          </p:nvPr>
        </p:nvSpPr>
        <p:spPr>
          <a:xfrm>
            <a:off x="1015355" y="1587368"/>
            <a:ext cx="5386090" cy="7023895"/>
          </a:xfrm>
          <a:prstGeom prst="rect">
            <a:avLst/>
          </a:prstGeom>
        </p:spPr>
        <p:txBody>
          <a:bodyPr/>
          <a:lstStyle/>
          <a:p>
            <a:pPr>
              <a:defRPr sz="3400">
                <a:solidFill>
                  <a:srgbClr val="94E3FE"/>
                </a:solidFill>
              </a:defRPr>
            </a:pPr>
            <a:r>
              <a:t>Melchizedek was a priest king in Salem (Ge. 14:7-20). He was a literal man who ruled as a king in Salem. </a:t>
            </a:r>
          </a:p>
          <a:p>
            <a:pPr>
              <a:defRPr sz="3400">
                <a:solidFill>
                  <a:srgbClr val="94E3FE"/>
                </a:solidFill>
              </a:defRPr>
            </a:pPr>
            <a:endParaRPr/>
          </a:p>
          <a:p>
            <a:pPr>
              <a:defRPr sz="3400">
                <a:solidFill>
                  <a:srgbClr val="94E3FE"/>
                </a:solidFill>
              </a:defRPr>
            </a:pPr>
            <a:r>
              <a:rPr i="1"/>
              <a:t>Melchizedek</a:t>
            </a:r>
            <a:r>
              <a:t> means means king of righteousness, and </a:t>
            </a:r>
            <a:r>
              <a:rPr i="1"/>
              <a:t>Salem</a:t>
            </a:r>
            <a:r>
              <a:t> means peace.</a:t>
            </a:r>
          </a:p>
        </p:txBody>
      </p:sp>
      <p:grpSp>
        <p:nvGrpSpPr>
          <p:cNvPr id="728" name="Melchizedek-1.jpg"/>
          <p:cNvGrpSpPr/>
          <p:nvPr/>
        </p:nvGrpSpPr>
        <p:grpSpPr>
          <a:xfrm>
            <a:off x="6921492" y="1404603"/>
            <a:ext cx="5033265" cy="7389426"/>
            <a:chOff x="0" y="0"/>
            <a:chExt cx="5033264" cy="7389424"/>
          </a:xfrm>
        </p:grpSpPr>
        <p:pic>
          <p:nvPicPr>
            <p:cNvPr id="727" name="Melchizedek-1.jpg" descr="Melchizedek-1.jpg"/>
            <p:cNvPicPr>
              <a:picLocks noChangeAspect="1"/>
            </p:cNvPicPr>
            <p:nvPr/>
          </p:nvPicPr>
          <p:blipFill>
            <a:blip r:embed="rId2"/>
            <a:srcRect l="24462" r="24462"/>
            <a:stretch>
              <a:fillRect/>
            </a:stretch>
          </p:blipFill>
          <p:spPr>
            <a:xfrm>
              <a:off x="76200" y="63499"/>
              <a:ext cx="4893565" cy="7249726"/>
            </a:xfrm>
            <a:prstGeom prst="rect">
              <a:avLst/>
            </a:prstGeom>
            <a:ln>
              <a:noFill/>
            </a:ln>
            <a:effectLst/>
          </p:spPr>
        </p:pic>
        <p:pic>
          <p:nvPicPr>
            <p:cNvPr id="726" name="Melchizedek-1.jpg" descr="Melchizedek-1.jpg"/>
            <p:cNvPicPr>
              <a:picLocks/>
            </p:cNvPicPr>
            <p:nvPr/>
          </p:nvPicPr>
          <p:blipFill>
            <a:blip r:embed="rId3"/>
            <a:stretch>
              <a:fillRect/>
            </a:stretch>
          </p:blipFill>
          <p:spPr>
            <a:xfrm>
              <a:off x="0" y="0"/>
              <a:ext cx="5033265" cy="7389425"/>
            </a:xfrm>
            <a:prstGeom prst="rect">
              <a:avLst/>
            </a:prstGeom>
            <a:effectLst/>
          </p:spPr>
        </p:pic>
      </p:gr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Melchizedek fed Abraham and blessed him.…"/>
          <p:cNvSpPr txBox="1">
            <a:spLocks noGrp="1"/>
          </p:cNvSpPr>
          <p:nvPr>
            <p:ph type="body" idx="1"/>
          </p:nvPr>
        </p:nvSpPr>
        <p:spPr>
          <a:xfrm>
            <a:off x="1066155" y="692348"/>
            <a:ext cx="6463110" cy="8394304"/>
          </a:xfrm>
          <a:prstGeom prst="rect">
            <a:avLst/>
          </a:prstGeom>
        </p:spPr>
        <p:txBody>
          <a:bodyPr/>
          <a:lstStyle/>
          <a:p>
            <a:pPr>
              <a:defRPr sz="3400">
                <a:solidFill>
                  <a:srgbClr val="94E3FE"/>
                </a:solidFill>
              </a:defRPr>
            </a:pPr>
            <a:r>
              <a:t>Melchizedek fed Abraham and blessed him. </a:t>
            </a:r>
          </a:p>
          <a:p>
            <a:pPr>
              <a:defRPr sz="3400">
                <a:solidFill>
                  <a:srgbClr val="94E3FE"/>
                </a:solidFill>
              </a:defRPr>
            </a:pPr>
            <a:endParaRPr/>
          </a:p>
          <a:p>
            <a:pPr>
              <a:defRPr sz="3400">
                <a:solidFill>
                  <a:srgbClr val="FFFFFF"/>
                </a:solidFill>
              </a:defRPr>
            </a:pPr>
            <a:r>
              <a:t>“And Melchizedek king of Salem brought forth bread and wine: and he </a:t>
            </a:r>
            <a:r>
              <a:rPr i="1"/>
              <a:t>was</a:t>
            </a:r>
            <a:r>
              <a:t> the priest of the most high God. And he blessed him, and said, Blessed </a:t>
            </a:r>
            <a:r>
              <a:rPr i="1"/>
              <a:t>be</a:t>
            </a:r>
            <a:r>
              <a:t> Abram of the most high God, possessor of heaven and earth: And blessed be the most high God, which hath delivered thine enemies into thy hand” (Ge. 14:18-19).</a:t>
            </a:r>
          </a:p>
        </p:txBody>
      </p:sp>
      <p:grpSp>
        <p:nvGrpSpPr>
          <p:cNvPr id="733" name="melchizedek.jpg"/>
          <p:cNvGrpSpPr/>
          <p:nvPr/>
        </p:nvGrpSpPr>
        <p:grpSpPr>
          <a:xfrm>
            <a:off x="7790990" y="1156687"/>
            <a:ext cx="4715523" cy="5179888"/>
            <a:chOff x="0" y="0"/>
            <a:chExt cx="4715521" cy="5179886"/>
          </a:xfrm>
        </p:grpSpPr>
        <p:pic>
          <p:nvPicPr>
            <p:cNvPr id="732" name="melchizedek.jpg" descr="melchizedek.jpg"/>
            <p:cNvPicPr>
              <a:picLocks noChangeAspect="1"/>
            </p:cNvPicPr>
            <p:nvPr/>
          </p:nvPicPr>
          <p:blipFill>
            <a:blip r:embed="rId2"/>
            <a:srcRect l="11031" r="7779"/>
            <a:stretch>
              <a:fillRect/>
            </a:stretch>
          </p:blipFill>
          <p:spPr>
            <a:xfrm>
              <a:off x="76200" y="63499"/>
              <a:ext cx="4575822" cy="5040188"/>
            </a:xfrm>
            <a:prstGeom prst="rect">
              <a:avLst/>
            </a:prstGeom>
            <a:ln>
              <a:noFill/>
            </a:ln>
            <a:effectLst/>
          </p:spPr>
        </p:pic>
        <p:pic>
          <p:nvPicPr>
            <p:cNvPr id="731" name="melchizedek.jpg" descr="melchizedek.jpg"/>
            <p:cNvPicPr>
              <a:picLocks/>
            </p:cNvPicPr>
            <p:nvPr/>
          </p:nvPicPr>
          <p:blipFill>
            <a:blip r:embed="rId3"/>
            <a:stretch>
              <a:fillRect/>
            </a:stretch>
          </p:blipFill>
          <p:spPr>
            <a:xfrm>
              <a:off x="0" y="0"/>
              <a:ext cx="4715522" cy="5179887"/>
            </a:xfrm>
            <a:prstGeom prst="rect">
              <a:avLst/>
            </a:prstGeom>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 name="Abraham gave tithes to Melchizedek (Ge. 14:20).…"/>
          <p:cNvSpPr txBox="1">
            <a:spLocks noGrp="1"/>
          </p:cNvSpPr>
          <p:nvPr>
            <p:ph type="body" sz="half" idx="1"/>
          </p:nvPr>
        </p:nvSpPr>
        <p:spPr>
          <a:xfrm>
            <a:off x="936587" y="674879"/>
            <a:ext cx="4640689" cy="8429242"/>
          </a:xfrm>
          <a:prstGeom prst="rect">
            <a:avLst/>
          </a:prstGeom>
        </p:spPr>
        <p:txBody>
          <a:bodyPr/>
          <a:lstStyle/>
          <a:p>
            <a:pPr>
              <a:defRPr sz="3400">
                <a:solidFill>
                  <a:srgbClr val="94E3FE"/>
                </a:solidFill>
              </a:defRPr>
            </a:pPr>
            <a:r>
              <a:t>Abraham gave tithes to Melchizedek (Ge. 14:20). </a:t>
            </a:r>
          </a:p>
          <a:p>
            <a:pPr>
              <a:defRPr sz="3400">
                <a:solidFill>
                  <a:srgbClr val="94E3FE"/>
                </a:solidFill>
              </a:defRPr>
            </a:pPr>
            <a:endParaRPr/>
          </a:p>
          <a:p>
            <a:pPr>
              <a:defRPr sz="3200">
                <a:solidFill>
                  <a:srgbClr val="94E3FE"/>
                </a:solidFill>
              </a:defRPr>
            </a:pPr>
            <a:r>
              <a:t>This is the first mention of tithing in the Bible. We see that it predated the law of Moses. Abraham was saved by grace through faith and lived by faith, yet he gave tithes. Abraham is the New Testament believer’s father (Ro. 4:16).</a:t>
            </a:r>
          </a:p>
        </p:txBody>
      </p:sp>
      <p:grpSp>
        <p:nvGrpSpPr>
          <p:cNvPr id="738" name="300px-Niedernai-StMaximin20-rev.jpg"/>
          <p:cNvGrpSpPr/>
          <p:nvPr/>
        </p:nvGrpSpPr>
        <p:grpSpPr>
          <a:xfrm>
            <a:off x="6014136" y="1182087"/>
            <a:ext cx="6035176" cy="7389426"/>
            <a:chOff x="0" y="0"/>
            <a:chExt cx="6035175" cy="7389424"/>
          </a:xfrm>
        </p:grpSpPr>
        <p:pic>
          <p:nvPicPr>
            <p:cNvPr id="737" name="300px-Niedernai-StMaximin20-rev.jpg" descr="300px-Niedernai-StMaximin20-rev.jpg"/>
            <p:cNvPicPr>
              <a:picLocks noChangeAspect="1"/>
            </p:cNvPicPr>
            <p:nvPr/>
          </p:nvPicPr>
          <p:blipFill>
            <a:blip r:embed="rId2"/>
            <a:srcRect l="2292" r="2292"/>
            <a:stretch>
              <a:fillRect/>
            </a:stretch>
          </p:blipFill>
          <p:spPr>
            <a:xfrm>
              <a:off x="76200" y="63500"/>
              <a:ext cx="5895476" cy="7249725"/>
            </a:xfrm>
            <a:prstGeom prst="rect">
              <a:avLst/>
            </a:prstGeom>
            <a:ln>
              <a:noFill/>
            </a:ln>
            <a:effectLst/>
          </p:spPr>
        </p:pic>
        <p:pic>
          <p:nvPicPr>
            <p:cNvPr id="736" name="300px-Niedernai-StMaximin20-rev.jpg" descr="300px-Niedernai-StMaximin20-rev.jpg"/>
            <p:cNvPicPr>
              <a:picLocks/>
            </p:cNvPicPr>
            <p:nvPr/>
          </p:nvPicPr>
          <p:blipFill>
            <a:blip r:embed="rId3"/>
            <a:stretch>
              <a:fillRect/>
            </a:stretch>
          </p:blipFill>
          <p:spPr>
            <a:xfrm>
              <a:off x="-1" y="0"/>
              <a:ext cx="6035177" cy="7389425"/>
            </a:xfrm>
            <a:prstGeom prst="rect">
              <a:avLst/>
            </a:prstGeom>
            <a:effectLst/>
          </p:spPr>
        </p:pic>
      </p:gr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Six times in the Bible God says Jesus Christ is of the order of Melchizedek (Ps. 110:4; Heb. 5:6, 10; 6:20; 7:17, 21).…"/>
          <p:cNvSpPr txBox="1">
            <a:spLocks noGrp="1"/>
          </p:cNvSpPr>
          <p:nvPr>
            <p:ph type="body" sz="half" idx="1"/>
          </p:nvPr>
        </p:nvSpPr>
        <p:spPr>
          <a:xfrm>
            <a:off x="1015355" y="1377553"/>
            <a:ext cx="5386090" cy="7023894"/>
          </a:xfrm>
          <a:prstGeom prst="rect">
            <a:avLst/>
          </a:prstGeom>
        </p:spPr>
        <p:txBody>
          <a:bodyPr/>
          <a:lstStyle/>
          <a:p>
            <a:pPr>
              <a:defRPr sz="3400">
                <a:solidFill>
                  <a:srgbClr val="94E3FE"/>
                </a:solidFill>
              </a:defRPr>
            </a:pPr>
            <a:r>
              <a:t>Six times in the Bible God says Jesus Christ is of the order of Melchizedek (Ps. 110:4; Heb. 5:6, 10; 6:20; 7:17, 21). </a:t>
            </a:r>
          </a:p>
          <a:p>
            <a:pPr>
              <a:defRPr sz="3400">
                <a:solidFill>
                  <a:srgbClr val="94E3FE"/>
                </a:solidFill>
              </a:defRPr>
            </a:pPr>
            <a:endParaRPr/>
          </a:p>
          <a:p>
            <a:pPr>
              <a:defRPr sz="3400">
                <a:solidFill>
                  <a:srgbClr val="94E3FE"/>
                </a:solidFill>
              </a:defRPr>
            </a:pPr>
            <a:r>
              <a:t>It is obvious that the chief purpose of Melchizedek is to teach about Christ.</a:t>
            </a:r>
          </a:p>
        </p:txBody>
      </p:sp>
      <p:grpSp>
        <p:nvGrpSpPr>
          <p:cNvPr id="743" name="Melchizedek-1.jpg"/>
          <p:cNvGrpSpPr/>
          <p:nvPr/>
        </p:nvGrpSpPr>
        <p:grpSpPr>
          <a:xfrm>
            <a:off x="6921492" y="1404603"/>
            <a:ext cx="5033265" cy="7389426"/>
            <a:chOff x="0" y="0"/>
            <a:chExt cx="5033264" cy="7389424"/>
          </a:xfrm>
        </p:grpSpPr>
        <p:pic>
          <p:nvPicPr>
            <p:cNvPr id="742" name="Melchizedek-1.jpg" descr="Melchizedek-1.jpg"/>
            <p:cNvPicPr>
              <a:picLocks noChangeAspect="1"/>
            </p:cNvPicPr>
            <p:nvPr/>
          </p:nvPicPr>
          <p:blipFill>
            <a:blip r:embed="rId2"/>
            <a:srcRect l="24462" r="24462"/>
            <a:stretch>
              <a:fillRect/>
            </a:stretch>
          </p:blipFill>
          <p:spPr>
            <a:xfrm>
              <a:off x="76200" y="63499"/>
              <a:ext cx="4893565" cy="7249726"/>
            </a:xfrm>
            <a:prstGeom prst="rect">
              <a:avLst/>
            </a:prstGeom>
            <a:ln>
              <a:noFill/>
            </a:ln>
            <a:effectLst/>
          </p:spPr>
        </p:pic>
        <p:pic>
          <p:nvPicPr>
            <p:cNvPr id="741" name="Melchizedek-1.jpg" descr="Melchizedek-1.jpg"/>
            <p:cNvPicPr>
              <a:picLocks/>
            </p:cNvPicPr>
            <p:nvPr/>
          </p:nvPicPr>
          <p:blipFill>
            <a:blip r:embed="rId3"/>
            <a:stretch>
              <a:fillRect/>
            </a:stretch>
          </p:blipFill>
          <p:spPr>
            <a:xfrm>
              <a:off x="0" y="0"/>
              <a:ext cx="5033265" cy="7389425"/>
            </a:xfrm>
            <a:prstGeom prst="rect">
              <a:avLst/>
            </a:prstGeom>
            <a:effectLst/>
          </p:spPr>
        </p:pic>
      </p:gr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Christ is the Priest of God, the Bread of Life, the Author of all blessings."/>
          <p:cNvSpPr txBox="1">
            <a:spLocks noGrp="1"/>
          </p:cNvSpPr>
          <p:nvPr>
            <p:ph type="body" sz="quarter" idx="1"/>
          </p:nvPr>
        </p:nvSpPr>
        <p:spPr>
          <a:xfrm>
            <a:off x="1066155" y="1941413"/>
            <a:ext cx="3776564" cy="6652320"/>
          </a:xfrm>
          <a:prstGeom prst="rect">
            <a:avLst/>
          </a:prstGeom>
        </p:spPr>
        <p:txBody>
          <a:bodyPr/>
          <a:lstStyle>
            <a:lvl1pPr>
              <a:defRPr sz="3400">
                <a:solidFill>
                  <a:srgbClr val="94E3FE"/>
                </a:solidFill>
              </a:defRPr>
            </a:lvl1pPr>
          </a:lstStyle>
          <a:p>
            <a:r>
              <a:t>Christ is the Priest of God, the Bread of Life, the Author of all blessings.</a:t>
            </a:r>
          </a:p>
        </p:txBody>
      </p:sp>
      <p:grpSp>
        <p:nvGrpSpPr>
          <p:cNvPr id="748" name="Melchizedek-1.jpg"/>
          <p:cNvGrpSpPr/>
          <p:nvPr/>
        </p:nvGrpSpPr>
        <p:grpSpPr>
          <a:xfrm>
            <a:off x="5217282" y="1792000"/>
            <a:ext cx="7245087" cy="6493946"/>
            <a:chOff x="0" y="0"/>
            <a:chExt cx="7245085" cy="6493944"/>
          </a:xfrm>
        </p:grpSpPr>
        <p:pic>
          <p:nvPicPr>
            <p:cNvPr id="747" name="Melchizedek-1.jpg" descr="Melchizedek-1.jpg"/>
            <p:cNvPicPr>
              <a:picLocks noChangeAspect="1"/>
            </p:cNvPicPr>
            <p:nvPr/>
          </p:nvPicPr>
          <p:blipFill>
            <a:blip r:embed="rId2"/>
            <a:srcRect r="15388"/>
            <a:stretch>
              <a:fillRect/>
            </a:stretch>
          </p:blipFill>
          <p:spPr>
            <a:xfrm>
              <a:off x="76200" y="63500"/>
              <a:ext cx="7105386" cy="6354246"/>
            </a:xfrm>
            <a:prstGeom prst="rect">
              <a:avLst/>
            </a:prstGeom>
            <a:ln>
              <a:noFill/>
            </a:ln>
            <a:effectLst/>
          </p:spPr>
        </p:pic>
        <p:pic>
          <p:nvPicPr>
            <p:cNvPr id="746" name="Melchizedek-1.jpg" descr="Melchizedek-1.jpg"/>
            <p:cNvPicPr>
              <a:picLocks/>
            </p:cNvPicPr>
            <p:nvPr/>
          </p:nvPicPr>
          <p:blipFill>
            <a:blip r:embed="rId3"/>
            <a:stretch>
              <a:fillRect/>
            </a:stretch>
          </p:blipFill>
          <p:spPr>
            <a:xfrm>
              <a:off x="-1" y="0"/>
              <a:ext cx="7245087" cy="6493945"/>
            </a:xfrm>
            <a:prstGeom prst="rect">
              <a:avLst/>
            </a:prstGeom>
            <a:effectLst/>
          </p:spPr>
        </p:pic>
      </p:gr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 name="Christ is the eternal King of righteousness and King of peace. In His atonement, righteousness and peace meet, because God’s righteous law is satisfied and the result is peace with God."/>
          <p:cNvSpPr txBox="1">
            <a:spLocks noGrp="1"/>
          </p:cNvSpPr>
          <p:nvPr>
            <p:ph type="body" sz="half" idx="1"/>
          </p:nvPr>
        </p:nvSpPr>
        <p:spPr>
          <a:xfrm>
            <a:off x="1015355" y="1377553"/>
            <a:ext cx="5386090" cy="7023894"/>
          </a:xfrm>
          <a:prstGeom prst="rect">
            <a:avLst/>
          </a:prstGeom>
        </p:spPr>
        <p:txBody>
          <a:bodyPr/>
          <a:lstStyle>
            <a:lvl1pPr>
              <a:defRPr sz="3400">
                <a:solidFill>
                  <a:srgbClr val="94E3FE"/>
                </a:solidFill>
              </a:defRPr>
            </a:lvl1pPr>
          </a:lstStyle>
          <a:p>
            <a:r>
              <a:t>Christ is the eternal King of righteousness and King of peace. In His atonement, righteousness and peace meet, because God’s righteous law is satisfied and the result is peace with God.</a:t>
            </a:r>
          </a:p>
        </p:txBody>
      </p:sp>
      <p:grpSp>
        <p:nvGrpSpPr>
          <p:cNvPr id="753" name="Melchizedek-1.jpg"/>
          <p:cNvGrpSpPr/>
          <p:nvPr/>
        </p:nvGrpSpPr>
        <p:grpSpPr>
          <a:xfrm>
            <a:off x="6896092" y="1194787"/>
            <a:ext cx="5033265" cy="7389426"/>
            <a:chOff x="0" y="0"/>
            <a:chExt cx="5033264" cy="7389424"/>
          </a:xfrm>
        </p:grpSpPr>
        <p:pic>
          <p:nvPicPr>
            <p:cNvPr id="752" name="Melchizedek-1.jpg" descr="Melchizedek-1.jpg"/>
            <p:cNvPicPr>
              <a:picLocks noChangeAspect="1"/>
            </p:cNvPicPr>
            <p:nvPr/>
          </p:nvPicPr>
          <p:blipFill>
            <a:blip r:embed="rId2"/>
            <a:srcRect l="26775" r="22149"/>
            <a:stretch>
              <a:fillRect/>
            </a:stretch>
          </p:blipFill>
          <p:spPr>
            <a:xfrm>
              <a:off x="76200" y="63500"/>
              <a:ext cx="4893565" cy="7249725"/>
            </a:xfrm>
            <a:prstGeom prst="rect">
              <a:avLst/>
            </a:prstGeom>
            <a:ln>
              <a:noFill/>
            </a:ln>
            <a:effectLst/>
          </p:spPr>
        </p:pic>
        <p:pic>
          <p:nvPicPr>
            <p:cNvPr id="751" name="Melchizedek-1.jpg" descr="Melchizedek-1.jpg"/>
            <p:cNvPicPr>
              <a:picLocks/>
            </p:cNvPicPr>
            <p:nvPr/>
          </p:nvPicPr>
          <p:blipFill>
            <a:blip r:embed="rId3"/>
            <a:stretch>
              <a:fillRect/>
            </a:stretch>
          </p:blipFill>
          <p:spPr>
            <a:xfrm>
              <a:off x="0" y="0"/>
              <a:ext cx="5033265" cy="7389425"/>
            </a:xfrm>
            <a:prstGeom prst="rect">
              <a:avLst/>
            </a:prstGeom>
            <a:effectLst/>
          </p:spPr>
        </p:pic>
      </p:gr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The king of Sodom also met Abraham at Salem.…"/>
          <p:cNvSpPr txBox="1">
            <a:spLocks noGrp="1"/>
          </p:cNvSpPr>
          <p:nvPr>
            <p:ph type="body" sz="half" idx="1"/>
          </p:nvPr>
        </p:nvSpPr>
        <p:spPr>
          <a:xfrm>
            <a:off x="922337" y="1028037"/>
            <a:ext cx="5572126" cy="8150360"/>
          </a:xfrm>
          <a:prstGeom prst="rect">
            <a:avLst/>
          </a:prstGeom>
        </p:spPr>
        <p:txBody>
          <a:bodyPr/>
          <a:lstStyle/>
          <a:p>
            <a:pPr>
              <a:defRPr sz="3400">
                <a:solidFill>
                  <a:srgbClr val="94E3FE"/>
                </a:solidFill>
              </a:defRPr>
            </a:pPr>
            <a:r>
              <a:t>The king of Sodom also met Abraham at Salem. </a:t>
            </a:r>
          </a:p>
          <a:p>
            <a:pPr>
              <a:defRPr sz="3400">
                <a:solidFill>
                  <a:srgbClr val="94E3FE"/>
                </a:solidFill>
              </a:defRPr>
            </a:pPr>
            <a:endParaRPr/>
          </a:p>
          <a:p>
            <a:pPr>
              <a:defRPr sz="3400">
                <a:solidFill>
                  <a:srgbClr val="FFFFFF"/>
                </a:solidFill>
              </a:defRPr>
            </a:pPr>
            <a:r>
              <a:t>“And the king of Sodom said unto Abram, Give me the persons, and take the goods to thyself” (Ge. 14:21).</a:t>
            </a:r>
          </a:p>
        </p:txBody>
      </p:sp>
      <p:pic>
        <p:nvPicPr>
          <p:cNvPr id="756" name="rf.jpg" descr="rf.jpg"/>
          <p:cNvPicPr>
            <a:picLocks noChangeAspect="1"/>
          </p:cNvPicPr>
          <p:nvPr/>
        </p:nvPicPr>
        <p:blipFill>
          <a:blip r:embed="rId2"/>
          <a:srcRect l="27224" r="30896" b="9332"/>
          <a:stretch>
            <a:fillRect/>
          </a:stretch>
        </p:blipFill>
        <p:spPr>
          <a:xfrm>
            <a:off x="6750942" y="1192014"/>
            <a:ext cx="5105996" cy="7369473"/>
          </a:xfrm>
          <a:prstGeom prst="rect">
            <a:avLst/>
          </a:prstGeom>
          <a:ln w="12700">
            <a:miter lim="400000"/>
          </a:ln>
        </p:spPr>
      </p:pic>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Abraham refused to keep anything.…"/>
          <p:cNvSpPr txBox="1">
            <a:spLocks noGrp="1"/>
          </p:cNvSpPr>
          <p:nvPr>
            <p:ph type="body" sz="half" idx="1"/>
          </p:nvPr>
        </p:nvSpPr>
        <p:spPr>
          <a:xfrm>
            <a:off x="922337" y="1028037"/>
            <a:ext cx="5572126" cy="8150360"/>
          </a:xfrm>
          <a:prstGeom prst="rect">
            <a:avLst/>
          </a:prstGeom>
        </p:spPr>
        <p:txBody>
          <a:bodyPr/>
          <a:lstStyle/>
          <a:p>
            <a:pPr>
              <a:defRPr sz="3400">
                <a:solidFill>
                  <a:srgbClr val="94E3FE"/>
                </a:solidFill>
              </a:defRPr>
            </a:pPr>
            <a:r>
              <a:t>Abraham refused to keep anything. </a:t>
            </a:r>
          </a:p>
          <a:p>
            <a:pPr>
              <a:defRPr sz="3400">
                <a:solidFill>
                  <a:srgbClr val="94E3FE"/>
                </a:solidFill>
              </a:defRPr>
            </a:pPr>
            <a:endParaRPr/>
          </a:p>
          <a:p>
            <a:pPr>
              <a:defRPr sz="3400">
                <a:solidFill>
                  <a:srgbClr val="94E3FE"/>
                </a:solidFill>
              </a:defRPr>
            </a:pPr>
            <a:r>
              <a:t>Abraham wanted to testify to the wicked king that he did not need anything other than God — </a:t>
            </a:r>
            <a:r>
              <a:rPr>
                <a:solidFill>
                  <a:srgbClr val="FFFFFF"/>
                </a:solidFill>
              </a:rPr>
              <a:t>“lest thou shouldest say, I have made Abram rich” (Ge. 14:23).</a:t>
            </a:r>
          </a:p>
        </p:txBody>
      </p:sp>
      <p:pic>
        <p:nvPicPr>
          <p:cNvPr id="759" name="rf.jpg" descr="rf.jpg"/>
          <p:cNvPicPr>
            <a:picLocks noChangeAspect="1"/>
          </p:cNvPicPr>
          <p:nvPr/>
        </p:nvPicPr>
        <p:blipFill>
          <a:blip r:embed="rId2"/>
          <a:srcRect l="27224" r="30896" b="9332"/>
          <a:stretch>
            <a:fillRect/>
          </a:stretch>
        </p:blipFill>
        <p:spPr>
          <a:xfrm>
            <a:off x="6750942" y="1192014"/>
            <a:ext cx="5105996" cy="7369473"/>
          </a:xfrm>
          <a:prstGeom prst="rect">
            <a:avLst/>
          </a:prstGeom>
          <a:ln w="12700">
            <a:miter lim="400000"/>
          </a:ln>
        </p:spPr>
      </p:pic>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Abraham witnessed to the heathen king about the true God.…"/>
          <p:cNvSpPr txBox="1">
            <a:spLocks noGrp="1"/>
          </p:cNvSpPr>
          <p:nvPr>
            <p:ph type="body" sz="half" idx="1"/>
          </p:nvPr>
        </p:nvSpPr>
        <p:spPr>
          <a:xfrm>
            <a:off x="1015355" y="1377553"/>
            <a:ext cx="5386090" cy="7023894"/>
          </a:xfrm>
          <a:prstGeom prst="rect">
            <a:avLst/>
          </a:prstGeom>
        </p:spPr>
        <p:txBody>
          <a:bodyPr/>
          <a:lstStyle/>
          <a:p>
            <a:pPr>
              <a:defRPr sz="3400">
                <a:solidFill>
                  <a:srgbClr val="94E3FE"/>
                </a:solidFill>
              </a:defRPr>
            </a:pPr>
            <a:r>
              <a:t>Abraham witnessed to the heathen king about the true God. </a:t>
            </a:r>
          </a:p>
          <a:p>
            <a:pPr>
              <a:defRPr sz="3400">
                <a:solidFill>
                  <a:srgbClr val="94E3FE"/>
                </a:solidFill>
              </a:defRPr>
            </a:pPr>
            <a:endParaRPr/>
          </a:p>
          <a:p>
            <a:pPr>
              <a:defRPr sz="3400">
                <a:solidFill>
                  <a:srgbClr val="FFFFFF"/>
                </a:solidFill>
              </a:defRPr>
            </a:pPr>
            <a:r>
              <a:t>“And Abram said to the king of Sodom, I have lift up mine hand unto the LORD, the most high God, the possessor of heaven and earth” (Ge. 14:22).</a:t>
            </a:r>
          </a:p>
        </p:txBody>
      </p:sp>
      <p:pic>
        <p:nvPicPr>
          <p:cNvPr id="762" name="rf.jpg" descr="rf.jpg"/>
          <p:cNvPicPr>
            <a:picLocks noChangeAspect="1"/>
          </p:cNvPicPr>
          <p:nvPr/>
        </p:nvPicPr>
        <p:blipFill>
          <a:blip r:embed="rId2"/>
          <a:srcRect l="27224" r="30896" b="9332"/>
          <a:stretch>
            <a:fillRect/>
          </a:stretch>
        </p:blipFill>
        <p:spPr>
          <a:xfrm>
            <a:off x="6750942" y="1192014"/>
            <a:ext cx="5105996" cy="7369473"/>
          </a:xfrm>
          <a:prstGeom prst="rect">
            <a:avLst/>
          </a:prstGeom>
          <a:ln w="12700">
            <a:miter lim="400000"/>
          </a:ln>
        </p:spPr>
      </p:pic>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In a few powerful words, Abraham testified of God’s character.…"/>
          <p:cNvSpPr txBox="1">
            <a:spLocks noGrp="1"/>
          </p:cNvSpPr>
          <p:nvPr>
            <p:ph type="body" sz="half" idx="1"/>
          </p:nvPr>
        </p:nvSpPr>
        <p:spPr>
          <a:xfrm>
            <a:off x="1015355" y="1221165"/>
            <a:ext cx="5386090" cy="7023895"/>
          </a:xfrm>
          <a:prstGeom prst="rect">
            <a:avLst/>
          </a:prstGeom>
        </p:spPr>
        <p:txBody>
          <a:bodyPr/>
          <a:lstStyle/>
          <a:p>
            <a:pPr>
              <a:defRPr sz="3400">
                <a:solidFill>
                  <a:srgbClr val="94E3FE"/>
                </a:solidFill>
              </a:defRPr>
            </a:pPr>
            <a:r>
              <a:t>In a few powerful words, Abraham testified of God’s character. </a:t>
            </a:r>
          </a:p>
          <a:p>
            <a:pPr>
              <a:defRPr sz="3400">
                <a:solidFill>
                  <a:srgbClr val="94E3FE"/>
                </a:solidFill>
              </a:defRPr>
            </a:pPr>
            <a:endParaRPr/>
          </a:p>
          <a:p>
            <a:pPr>
              <a:defRPr sz="3400">
                <a:solidFill>
                  <a:srgbClr val="94E3FE"/>
                </a:solidFill>
              </a:defRPr>
            </a:pPr>
            <a:r>
              <a:t>- God is the merciful, covenant keeping God (</a:t>
            </a:r>
            <a:r>
              <a:rPr i="1"/>
              <a:t>Jehovah</a:t>
            </a:r>
            <a:r>
              <a:t>). </a:t>
            </a:r>
          </a:p>
          <a:p>
            <a:pPr>
              <a:defRPr sz="3400">
                <a:solidFill>
                  <a:srgbClr val="94E3FE"/>
                </a:solidFill>
              </a:defRPr>
            </a:pPr>
            <a:r>
              <a:t>- He is the most High God (</a:t>
            </a:r>
            <a:r>
              <a:rPr i="1"/>
              <a:t>Elyon</a:t>
            </a:r>
            <a:r>
              <a:t>). </a:t>
            </a:r>
          </a:p>
          <a:p>
            <a:pPr>
              <a:defRPr sz="3400">
                <a:solidFill>
                  <a:srgbClr val="94E3FE"/>
                </a:solidFill>
              </a:defRPr>
            </a:pPr>
            <a:r>
              <a:t>- He is the Creator and owner of all (</a:t>
            </a:r>
            <a:r>
              <a:rPr i="1"/>
              <a:t>possessor of heaven and earth</a:t>
            </a:r>
            <a:r>
              <a:t>).</a:t>
            </a:r>
          </a:p>
        </p:txBody>
      </p:sp>
      <p:pic>
        <p:nvPicPr>
          <p:cNvPr id="765" name="rf.jpg" descr="rf.jpg"/>
          <p:cNvPicPr>
            <a:picLocks noChangeAspect="1"/>
          </p:cNvPicPr>
          <p:nvPr/>
        </p:nvPicPr>
        <p:blipFill>
          <a:blip r:embed="rId2"/>
          <a:srcRect l="27224" r="30896" b="9332"/>
          <a:stretch>
            <a:fillRect/>
          </a:stretch>
        </p:blipFill>
        <p:spPr>
          <a:xfrm>
            <a:off x="6750942" y="1192014"/>
            <a:ext cx="5105996" cy="7369473"/>
          </a:xfrm>
          <a:prstGeom prst="rect">
            <a:avLst/>
          </a:prstGeom>
          <a:ln w="12700">
            <a:miter lim="400000"/>
          </a:ln>
        </p:spPr>
      </p:pic>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This was great light from the prophet of God. If the king of Sodom had taken this doctrine to heart, he could have put his faith in the true God and preached the truth to his people. Instead, the Sodomites continued in their sin and were destroyed."/>
          <p:cNvSpPr txBox="1">
            <a:spLocks noGrp="1"/>
          </p:cNvSpPr>
          <p:nvPr>
            <p:ph type="body" sz="half" idx="1"/>
          </p:nvPr>
        </p:nvSpPr>
        <p:spPr>
          <a:xfrm>
            <a:off x="1015355" y="1377553"/>
            <a:ext cx="5386090" cy="7023894"/>
          </a:xfrm>
          <a:prstGeom prst="rect">
            <a:avLst/>
          </a:prstGeom>
        </p:spPr>
        <p:txBody>
          <a:bodyPr/>
          <a:lstStyle>
            <a:lvl1pPr>
              <a:defRPr sz="3400">
                <a:solidFill>
                  <a:srgbClr val="94E3FE"/>
                </a:solidFill>
              </a:defRPr>
            </a:lvl1pPr>
          </a:lstStyle>
          <a:p>
            <a:r>
              <a:t>This was great light from the prophet of God. If the king of Sodom had taken this doctrine to heart, he could have put his faith in the true God and preached the truth to his people. Instead, the Sodomites continued in their sin and were destroyed.</a:t>
            </a:r>
          </a:p>
        </p:txBody>
      </p:sp>
      <p:pic>
        <p:nvPicPr>
          <p:cNvPr id="768" name="rf.jpg" descr="rf.jpg"/>
          <p:cNvPicPr>
            <a:picLocks noChangeAspect="1"/>
          </p:cNvPicPr>
          <p:nvPr/>
        </p:nvPicPr>
        <p:blipFill>
          <a:blip r:embed="rId2"/>
          <a:srcRect l="27224" r="30896" b="9332"/>
          <a:stretch>
            <a:fillRect/>
          </a:stretch>
        </p:blipFill>
        <p:spPr>
          <a:xfrm>
            <a:off x="6750942" y="1192014"/>
            <a:ext cx="5105996" cy="7369473"/>
          </a:xfrm>
          <a:prstGeom prst="rect">
            <a:avLst/>
          </a:prstGeom>
          <a:ln w="12700">
            <a:miter lim="400000"/>
          </a:ln>
        </p:spPr>
      </p:pic>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 name="ABRAHAM RETURNS TO HEBRON…"/>
          <p:cNvSpPr txBox="1">
            <a:spLocks noGrp="1"/>
          </p:cNvSpPr>
          <p:nvPr>
            <p:ph type="body" idx="1"/>
          </p:nvPr>
        </p:nvSpPr>
        <p:spPr>
          <a:xfrm>
            <a:off x="734344" y="618692"/>
            <a:ext cx="6297037" cy="8406579"/>
          </a:xfrm>
          <a:prstGeom prst="rect">
            <a:avLst/>
          </a:prstGeom>
        </p:spPr>
        <p:txBody>
          <a:bodyPr/>
          <a:lstStyle/>
          <a:p>
            <a:pPr>
              <a:defRPr sz="3200">
                <a:solidFill>
                  <a:srgbClr val="76D6FF"/>
                </a:solidFill>
              </a:defRPr>
            </a:pPr>
            <a:r>
              <a:rPr>
                <a:solidFill>
                  <a:srgbClr val="FFFFFF"/>
                </a:solidFill>
              </a:rPr>
              <a:t>ABRAHAM RETURNS TO HEBRON</a:t>
            </a:r>
          </a:p>
          <a:p>
            <a:pPr>
              <a:defRPr sz="3100">
                <a:solidFill>
                  <a:srgbClr val="FFFFFF"/>
                </a:solidFill>
              </a:defRPr>
            </a:pPr>
            <a:endParaRPr>
              <a:solidFill>
                <a:srgbClr val="FFFFFF"/>
              </a:solidFill>
            </a:endParaRPr>
          </a:p>
          <a:p>
            <a:pPr>
              <a:defRPr sz="3100">
                <a:solidFill>
                  <a:srgbClr val="FFFFFF"/>
                </a:solidFill>
              </a:defRPr>
            </a:pPr>
            <a:r>
              <a:t>“After these things the word of the LORD came unto Abram in a vision, saying, Fear not, Abram: I </a:t>
            </a:r>
            <a:r>
              <a:rPr i="1"/>
              <a:t>am</a:t>
            </a:r>
            <a:r>
              <a:t> thy shield, </a:t>
            </a:r>
            <a:r>
              <a:rPr i="1"/>
              <a:t>and</a:t>
            </a:r>
            <a:r>
              <a:t> thy exceeding great reward” (Ge. 15:1).</a:t>
            </a:r>
          </a:p>
          <a:p>
            <a:pPr>
              <a:defRPr sz="3100">
                <a:solidFill>
                  <a:srgbClr val="FFFFFF"/>
                </a:solidFill>
              </a:defRPr>
            </a:pPr>
            <a:endParaRPr/>
          </a:p>
          <a:p>
            <a:pPr>
              <a:defRPr sz="3200">
                <a:solidFill>
                  <a:srgbClr val="76D6FF"/>
                </a:solidFill>
              </a:defRPr>
            </a:pPr>
            <a:r>
              <a:t>Abraham was a pilgrim in a strange land living in the midst of enemies and potential enemies, but he was to fear nothing, because Jehovah God was his protection and infinite reward. </a:t>
            </a:r>
          </a:p>
        </p:txBody>
      </p:sp>
      <p:grpSp>
        <p:nvGrpSpPr>
          <p:cNvPr id="773" name="ancient highways - Version 2.jpg"/>
          <p:cNvGrpSpPr/>
          <p:nvPr/>
        </p:nvGrpSpPr>
        <p:grpSpPr>
          <a:xfrm>
            <a:off x="7934502" y="545643"/>
            <a:ext cx="4675663" cy="8687714"/>
            <a:chOff x="0" y="0"/>
            <a:chExt cx="4675662" cy="8687713"/>
          </a:xfrm>
        </p:grpSpPr>
        <p:pic>
          <p:nvPicPr>
            <p:cNvPr id="772" name="ancient highways - Version 2.jpg" descr="ancient highways - Version 2.jpg"/>
            <p:cNvPicPr>
              <a:picLocks noChangeAspect="1"/>
            </p:cNvPicPr>
            <p:nvPr/>
          </p:nvPicPr>
          <p:blipFill>
            <a:blip r:embed="rId2"/>
            <a:srcRect l="25359" t="34427" r="25359"/>
            <a:stretch>
              <a:fillRect/>
            </a:stretch>
          </p:blipFill>
          <p:spPr>
            <a:xfrm>
              <a:off x="76200" y="63500"/>
              <a:ext cx="4535963" cy="8456890"/>
            </a:xfrm>
            <a:prstGeom prst="rect">
              <a:avLst/>
            </a:prstGeom>
            <a:ln>
              <a:noFill/>
            </a:ln>
            <a:effectLst/>
          </p:spPr>
        </p:pic>
        <p:pic>
          <p:nvPicPr>
            <p:cNvPr id="771" name="ancient highways - Version 2.jpg" descr="ancient highways - Version 2.jpg"/>
            <p:cNvPicPr>
              <a:picLocks/>
            </p:cNvPicPr>
            <p:nvPr/>
          </p:nvPicPr>
          <p:blipFill>
            <a:blip r:embed="rId3"/>
            <a:stretch>
              <a:fillRect/>
            </a:stretch>
          </p:blipFill>
          <p:spPr>
            <a:xfrm>
              <a:off x="-1" y="0"/>
              <a:ext cx="4675664" cy="8687714"/>
            </a:xfrm>
            <a:prstGeom prst="rect">
              <a:avLst/>
            </a:prstGeom>
            <a:effectLst/>
          </p:spPr>
        </p:pic>
      </p:grpSp>
      <p:sp>
        <p:nvSpPr>
          <p:cNvPr id="774" name="hebron"/>
          <p:cNvSpPr txBox="1"/>
          <p:nvPr/>
        </p:nvSpPr>
        <p:spPr>
          <a:xfrm>
            <a:off x="8952294" y="4827292"/>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
        <p:nvSpPr>
          <p:cNvPr id="775" name="salem"/>
          <p:cNvSpPr txBox="1"/>
          <p:nvPr/>
        </p:nvSpPr>
        <p:spPr>
          <a:xfrm>
            <a:off x="9333294" y="3887492"/>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salem</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Abraham 1.jpg"/>
          <p:cNvGrpSpPr/>
          <p:nvPr/>
        </p:nvGrpSpPr>
        <p:grpSpPr>
          <a:xfrm>
            <a:off x="5905407" y="1102518"/>
            <a:ext cx="6237183" cy="6866627"/>
            <a:chOff x="0" y="0"/>
            <a:chExt cx="6237181" cy="6866625"/>
          </a:xfrm>
        </p:grpSpPr>
        <p:pic>
          <p:nvPicPr>
            <p:cNvPr id="355" name="Abraham 1.jpg" descr="Abraham 1.jpg"/>
            <p:cNvPicPr>
              <a:picLocks noChangeAspect="1"/>
            </p:cNvPicPr>
            <p:nvPr/>
          </p:nvPicPr>
          <p:blipFill>
            <a:blip r:embed="rId2"/>
            <a:srcRect l="1483" r="48369"/>
            <a:stretch>
              <a:fillRect/>
            </a:stretch>
          </p:blipFill>
          <p:spPr>
            <a:xfrm>
              <a:off x="76200" y="63500"/>
              <a:ext cx="6097482" cy="6726926"/>
            </a:xfrm>
            <a:prstGeom prst="rect">
              <a:avLst/>
            </a:prstGeom>
            <a:ln>
              <a:noFill/>
            </a:ln>
            <a:effectLst/>
          </p:spPr>
        </p:pic>
        <p:pic>
          <p:nvPicPr>
            <p:cNvPr id="354" name="Abraham 1.jpg" descr="Abraham 1.jpg"/>
            <p:cNvPicPr>
              <a:picLocks/>
            </p:cNvPicPr>
            <p:nvPr/>
          </p:nvPicPr>
          <p:blipFill>
            <a:blip r:embed="rId3"/>
            <a:stretch>
              <a:fillRect/>
            </a:stretch>
          </p:blipFill>
          <p:spPr>
            <a:xfrm>
              <a:off x="0" y="0"/>
              <a:ext cx="6237182" cy="6866626"/>
            </a:xfrm>
            <a:prstGeom prst="rect">
              <a:avLst/>
            </a:prstGeom>
            <a:effectLst/>
          </p:spPr>
        </p:pic>
      </p:grpSp>
      <p:sp>
        <p:nvSpPr>
          <p:cNvPr id="357" name="Abraham’s Journeys"/>
          <p:cNvSpPr txBox="1"/>
          <p:nvPr/>
        </p:nvSpPr>
        <p:spPr>
          <a:xfrm>
            <a:off x="1078259" y="-5303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Abraham’s Journeys</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God told Abraham that his heir would be his own seed and his seed would be as innumerable as the stars of heaven and the sand upon the sea shore.…"/>
          <p:cNvSpPr txBox="1">
            <a:spLocks noGrp="1"/>
          </p:cNvSpPr>
          <p:nvPr>
            <p:ph type="body" idx="1"/>
          </p:nvPr>
        </p:nvSpPr>
        <p:spPr>
          <a:xfrm>
            <a:off x="958212" y="1071208"/>
            <a:ext cx="6577099" cy="10525834"/>
          </a:xfrm>
          <a:prstGeom prst="rect">
            <a:avLst/>
          </a:prstGeom>
        </p:spPr>
        <p:txBody>
          <a:bodyPr/>
          <a:lstStyle/>
          <a:p>
            <a:pPr>
              <a:defRPr sz="3400">
                <a:solidFill>
                  <a:srgbClr val="76D6FF"/>
                </a:solidFill>
              </a:defRPr>
            </a:pPr>
            <a:r>
              <a:t>God told Abraham that his heir would be his own seed and his seed would be as innumerable as the stars of heaven and the sand upon the sea shore. </a:t>
            </a:r>
          </a:p>
          <a:p>
            <a:pPr>
              <a:defRPr sz="3400">
                <a:solidFill>
                  <a:srgbClr val="76D6FF"/>
                </a:solidFill>
              </a:defRPr>
            </a:pPr>
            <a:endParaRPr/>
          </a:p>
          <a:p>
            <a:pPr>
              <a:defRPr sz="3400">
                <a:solidFill>
                  <a:srgbClr val="FFFFFF"/>
                </a:solidFill>
              </a:defRPr>
            </a:pPr>
            <a:r>
              <a:t>“That in blessing I will bless thee, and in multiplying I will multiply thy seed as the stars of the heaven, and as the sand which </a:t>
            </a:r>
            <a:r>
              <a:rPr i="1"/>
              <a:t>is</a:t>
            </a:r>
            <a:r>
              <a:t> upon the sea shore” (Ge. 22:17). </a:t>
            </a:r>
          </a:p>
        </p:txBody>
      </p:sp>
      <p:pic>
        <p:nvPicPr>
          <p:cNvPr id="778" name="9633327c60b0af6493ec93d0b55644f2.jpeg" descr="9633327c60b0af6493ec93d0b55644f2.jpeg"/>
          <p:cNvPicPr>
            <a:picLocks noChangeAspect="1"/>
          </p:cNvPicPr>
          <p:nvPr/>
        </p:nvPicPr>
        <p:blipFill>
          <a:blip r:embed="rId2"/>
          <a:srcRect t="872" b="8125"/>
          <a:stretch>
            <a:fillRect/>
          </a:stretch>
        </p:blipFill>
        <p:spPr>
          <a:xfrm>
            <a:off x="7935637" y="1019968"/>
            <a:ext cx="4358333" cy="5736321"/>
          </a:xfrm>
          <a:prstGeom prst="rect">
            <a:avLst/>
          </a:prstGeom>
          <a:ln w="12700">
            <a:miter lim="400000"/>
          </a:ln>
        </p:spPr>
      </p:pic>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 name="This refers to Abraham’s spiritual seed through Christ. “Know ye therefore that they which are of faith, the same are the children of Abraham” (Gal. 3:7)."/>
          <p:cNvSpPr txBox="1">
            <a:spLocks noGrp="1"/>
          </p:cNvSpPr>
          <p:nvPr>
            <p:ph type="body" sz="half" idx="1"/>
          </p:nvPr>
        </p:nvSpPr>
        <p:spPr>
          <a:xfrm>
            <a:off x="1651006" y="6276571"/>
            <a:ext cx="9702788" cy="2719104"/>
          </a:xfrm>
          <a:prstGeom prst="rect">
            <a:avLst/>
          </a:prstGeom>
        </p:spPr>
        <p:txBody>
          <a:bodyPr/>
          <a:lstStyle/>
          <a:p>
            <a:pPr algn="ctr">
              <a:defRPr sz="3400">
                <a:solidFill>
                  <a:srgbClr val="76D6FF"/>
                </a:solidFill>
              </a:defRPr>
            </a:pPr>
            <a:r>
              <a:t>This refers to Abraham’s spiritual seed through Christ. </a:t>
            </a:r>
            <a:r>
              <a:rPr>
                <a:solidFill>
                  <a:srgbClr val="FFFFFF"/>
                </a:solidFill>
              </a:rPr>
              <a:t>“Know ye therefore that they which are of faith, the same are the children of Abraham” (Gal. 3:7).</a:t>
            </a:r>
          </a:p>
        </p:txBody>
      </p:sp>
      <p:pic>
        <p:nvPicPr>
          <p:cNvPr id="781" name="Abraham-and-the-stars.jpg" descr="Abraham-and-the-stars.jpg"/>
          <p:cNvPicPr>
            <a:picLocks noChangeAspect="1"/>
          </p:cNvPicPr>
          <p:nvPr/>
        </p:nvPicPr>
        <p:blipFill>
          <a:blip r:embed="rId2"/>
          <a:stretch>
            <a:fillRect/>
          </a:stretch>
        </p:blipFill>
        <p:spPr>
          <a:xfrm>
            <a:off x="1144984" y="739378"/>
            <a:ext cx="10714896" cy="5357448"/>
          </a:xfrm>
          <a:prstGeom prst="rect">
            <a:avLst/>
          </a:prstGeom>
          <a:ln w="12700">
            <a:miter lim="400000"/>
          </a:ln>
        </p:spPr>
      </p:pic>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The most up-to-date star count was announced in July 2003 as 70 sextillion - 70 thousand million million million, 70,000,000,000,000,000,000,000."/>
          <p:cNvSpPr txBox="1">
            <a:spLocks noGrp="1"/>
          </p:cNvSpPr>
          <p:nvPr>
            <p:ph type="body" sz="half" idx="1"/>
          </p:nvPr>
        </p:nvSpPr>
        <p:spPr>
          <a:xfrm>
            <a:off x="1082781" y="6352771"/>
            <a:ext cx="10839238" cy="2534756"/>
          </a:xfrm>
          <a:prstGeom prst="rect">
            <a:avLst/>
          </a:prstGeom>
        </p:spPr>
        <p:txBody>
          <a:bodyPr/>
          <a:lstStyle>
            <a:lvl1pPr algn="ctr">
              <a:defRPr sz="3400">
                <a:solidFill>
                  <a:srgbClr val="76D6FF"/>
                </a:solidFill>
              </a:defRPr>
            </a:lvl1pPr>
          </a:lstStyle>
          <a:p>
            <a:r>
              <a:t>The most up-to-date star count was announced in July 2003 as 70 sextillion - 70 thousand million million million, 70,000,000,000,000,000,000,000. </a:t>
            </a:r>
          </a:p>
        </p:txBody>
      </p:sp>
      <p:pic>
        <p:nvPicPr>
          <p:cNvPr id="784" name="Abraham-and-the-stars.jpg" descr="Abraham-and-the-stars.jpg"/>
          <p:cNvPicPr>
            <a:picLocks noChangeAspect="1"/>
          </p:cNvPicPr>
          <p:nvPr/>
        </p:nvPicPr>
        <p:blipFill>
          <a:blip r:embed="rId2"/>
          <a:stretch>
            <a:fillRect/>
          </a:stretch>
        </p:blipFill>
        <p:spPr>
          <a:xfrm>
            <a:off x="1144984" y="739378"/>
            <a:ext cx="10714896" cy="5357448"/>
          </a:xfrm>
          <a:prstGeom prst="rect">
            <a:avLst/>
          </a:prstGeom>
          <a:ln w="12700">
            <a:miter lim="400000"/>
          </a:ln>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As for sands of the sea shore, researchers at the University of Hawaii determined that there are seven quintillion and five hundred quadrillion (7.5 million million million, 7,500,000,000,000,000,000)"/>
          <p:cNvSpPr txBox="1">
            <a:spLocks noGrp="1"/>
          </p:cNvSpPr>
          <p:nvPr>
            <p:ph type="body" sz="half" idx="1"/>
          </p:nvPr>
        </p:nvSpPr>
        <p:spPr>
          <a:xfrm>
            <a:off x="1082781" y="6352771"/>
            <a:ext cx="10839238" cy="2779330"/>
          </a:xfrm>
          <a:prstGeom prst="rect">
            <a:avLst/>
          </a:prstGeom>
        </p:spPr>
        <p:txBody>
          <a:bodyPr/>
          <a:lstStyle>
            <a:lvl1pPr algn="ctr">
              <a:defRPr sz="3400">
                <a:solidFill>
                  <a:srgbClr val="76D6FF"/>
                </a:solidFill>
              </a:defRPr>
            </a:lvl1pPr>
          </a:lstStyle>
          <a:p>
            <a:r>
              <a:t>As for sands of the sea shore, researchers at the University of Hawaii determined that there are seven quintillion and five hundred quadrillion (7.5 million million million, 7,500,000,000,000,000,000) </a:t>
            </a:r>
          </a:p>
        </p:txBody>
      </p:sp>
      <p:pic>
        <p:nvPicPr>
          <p:cNvPr id="787" name="SandUDunesUSoft.jpg" descr="SandUDunesUSoft.jpg"/>
          <p:cNvPicPr>
            <a:picLocks noChangeAspect="1"/>
          </p:cNvPicPr>
          <p:nvPr/>
        </p:nvPicPr>
        <p:blipFill>
          <a:blip r:embed="rId2"/>
          <a:srcRect t="36502"/>
          <a:stretch>
            <a:fillRect/>
          </a:stretch>
        </p:blipFill>
        <p:spPr>
          <a:xfrm>
            <a:off x="1419026" y="854048"/>
            <a:ext cx="10166584" cy="5164461"/>
          </a:xfrm>
          <a:prstGeom prst="rect">
            <a:avLst/>
          </a:prstGeom>
          <a:ln w="12700">
            <a:miter lim="400000"/>
          </a:ln>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 name="Abraham believed God’s promise of the son and was justified.…"/>
          <p:cNvSpPr txBox="1">
            <a:spLocks noGrp="1"/>
          </p:cNvSpPr>
          <p:nvPr>
            <p:ph type="body" idx="1"/>
          </p:nvPr>
        </p:nvSpPr>
        <p:spPr>
          <a:xfrm>
            <a:off x="734344" y="618692"/>
            <a:ext cx="6403896" cy="8541616"/>
          </a:xfrm>
          <a:prstGeom prst="rect">
            <a:avLst/>
          </a:prstGeom>
        </p:spPr>
        <p:txBody>
          <a:bodyPr/>
          <a:lstStyle/>
          <a:p>
            <a:pPr>
              <a:defRPr sz="3100">
                <a:solidFill>
                  <a:srgbClr val="FFFFFF"/>
                </a:solidFill>
              </a:defRPr>
            </a:pPr>
            <a:r>
              <a:rPr>
                <a:solidFill>
                  <a:srgbClr val="76D6FF"/>
                </a:solidFill>
              </a:rPr>
              <a:t>Abraham believed God’s promise of the son and was justified.</a:t>
            </a:r>
            <a:r>
              <a:t> </a:t>
            </a:r>
          </a:p>
          <a:p>
            <a:pPr>
              <a:defRPr sz="3100">
                <a:solidFill>
                  <a:srgbClr val="FFFFFF"/>
                </a:solidFill>
              </a:defRPr>
            </a:pPr>
            <a:endParaRPr/>
          </a:p>
          <a:p>
            <a:pPr>
              <a:defRPr sz="3100">
                <a:solidFill>
                  <a:srgbClr val="FFFFFF"/>
                </a:solidFill>
              </a:defRPr>
            </a:pPr>
            <a:r>
              <a:t>“And he believed in the LORD; and he counted it to him for righteousness” (Ge. 15:6). </a:t>
            </a:r>
          </a:p>
          <a:p>
            <a:pPr>
              <a:defRPr sz="3100">
                <a:solidFill>
                  <a:srgbClr val="FFFFFF"/>
                </a:solidFill>
              </a:defRPr>
            </a:pPr>
            <a:endParaRPr/>
          </a:p>
          <a:p>
            <a:pPr>
              <a:defRPr sz="3100">
                <a:solidFill>
                  <a:srgbClr val="76D6FF"/>
                </a:solidFill>
              </a:defRPr>
            </a:pPr>
            <a:r>
              <a:t>This is salvation by grace through faith without works. “Counted” is to put to one’s account as a free gift. This is justification. It means to be “declared righteous because of Christ’s atonement.” Saving righteousness is a gift of God that was purchased by the blood of Christ.</a:t>
            </a:r>
          </a:p>
        </p:txBody>
      </p:sp>
      <p:pic>
        <p:nvPicPr>
          <p:cNvPr id="790" name="9633327c60b0af6493ec93d0b55644f2.jpeg" descr="9633327c60b0af6493ec93d0b55644f2.jpeg"/>
          <p:cNvPicPr>
            <a:picLocks noChangeAspect="1"/>
          </p:cNvPicPr>
          <p:nvPr/>
        </p:nvPicPr>
        <p:blipFill>
          <a:blip r:embed="rId2"/>
          <a:srcRect t="872" r="3040" b="8125"/>
          <a:stretch>
            <a:fillRect/>
          </a:stretch>
        </p:blipFill>
        <p:spPr>
          <a:xfrm>
            <a:off x="7935637" y="1019969"/>
            <a:ext cx="4225817" cy="5736319"/>
          </a:xfrm>
          <a:prstGeom prst="rect">
            <a:avLst/>
          </a:prstGeom>
          <a:ln w="12700">
            <a:miter lim="400000"/>
          </a:ln>
        </p:spPr>
      </p:pic>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Abraham is called “the father of all them that believe” (Ro. 4:11).…"/>
          <p:cNvSpPr txBox="1">
            <a:spLocks noGrp="1"/>
          </p:cNvSpPr>
          <p:nvPr>
            <p:ph type="body" sz="half" idx="1"/>
          </p:nvPr>
        </p:nvSpPr>
        <p:spPr>
          <a:xfrm>
            <a:off x="1260036" y="1702353"/>
            <a:ext cx="4896728" cy="6796866"/>
          </a:xfrm>
          <a:prstGeom prst="rect">
            <a:avLst/>
          </a:prstGeom>
        </p:spPr>
        <p:txBody>
          <a:bodyPr/>
          <a:lstStyle/>
          <a:p>
            <a:pPr>
              <a:defRPr sz="3400">
                <a:solidFill>
                  <a:srgbClr val="76D6FF"/>
                </a:solidFill>
              </a:defRPr>
            </a:pPr>
            <a:r>
              <a:t>Abraham is called “the father of all them that believe” (Ro. 4:11).  </a:t>
            </a:r>
          </a:p>
          <a:p>
            <a:pPr>
              <a:defRPr sz="3400">
                <a:solidFill>
                  <a:srgbClr val="76D6FF"/>
                </a:solidFill>
              </a:defRPr>
            </a:pPr>
            <a:endParaRPr/>
          </a:p>
          <a:p>
            <a:pPr>
              <a:defRPr sz="3400">
                <a:solidFill>
                  <a:srgbClr val="76D6FF"/>
                </a:solidFill>
              </a:defRPr>
            </a:pPr>
            <a:r>
              <a:t>Genesis 15:6 is quoted in Ro. 4:3; Gal. 3:6; and Jas. 2:23.</a:t>
            </a:r>
          </a:p>
        </p:txBody>
      </p:sp>
      <p:pic>
        <p:nvPicPr>
          <p:cNvPr id="793" name="9633327c60b0af6493ec93d0b55644f2.jpeg" descr="9633327c60b0af6493ec93d0b55644f2.jpeg"/>
          <p:cNvPicPr>
            <a:picLocks noChangeAspect="1"/>
          </p:cNvPicPr>
          <p:nvPr/>
        </p:nvPicPr>
        <p:blipFill>
          <a:blip r:embed="rId2"/>
          <a:srcRect t="872" r="3040" b="8125"/>
          <a:stretch>
            <a:fillRect/>
          </a:stretch>
        </p:blipFill>
        <p:spPr>
          <a:xfrm>
            <a:off x="7704137" y="1621266"/>
            <a:ext cx="4225817" cy="5736320"/>
          </a:xfrm>
          <a:prstGeom prst="rect">
            <a:avLst/>
          </a:prstGeom>
          <a:ln w="12700">
            <a:miter lim="400000"/>
          </a:ln>
        </p:spPr>
      </p:pic>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Abraham’s salvation is the pattern for salvation in all ages. The basis for justification is the same in the Old and New Testaments. In Romans 4:1-8 we see that both Abraham before the law and David under the law were justified by faith without works."/>
          <p:cNvSpPr txBox="1">
            <a:spLocks noGrp="1"/>
          </p:cNvSpPr>
          <p:nvPr>
            <p:ph type="body" sz="half" idx="1"/>
          </p:nvPr>
        </p:nvSpPr>
        <p:spPr>
          <a:xfrm>
            <a:off x="1120287" y="1575353"/>
            <a:ext cx="5176226" cy="8790568"/>
          </a:xfrm>
          <a:prstGeom prst="rect">
            <a:avLst/>
          </a:prstGeom>
        </p:spPr>
        <p:txBody>
          <a:bodyPr/>
          <a:lstStyle>
            <a:lvl1pPr>
              <a:defRPr sz="3400">
                <a:solidFill>
                  <a:srgbClr val="76D6FF"/>
                </a:solidFill>
              </a:defRPr>
            </a:lvl1pPr>
          </a:lstStyle>
          <a:p>
            <a:r>
              <a:t>Abraham’s salvation is the pattern for salvation in all ages. The basis for justification is the same in the Old and New Testaments. In Romans 4:1-8 we see that both Abraham before the law and David under the law were justified by faith without works.</a:t>
            </a:r>
          </a:p>
        </p:txBody>
      </p:sp>
      <p:pic>
        <p:nvPicPr>
          <p:cNvPr id="796" name="9633327c60b0af6493ec93d0b55644f2.jpeg" descr="9633327c60b0af6493ec93d0b55644f2.jpeg"/>
          <p:cNvPicPr>
            <a:picLocks noChangeAspect="1"/>
          </p:cNvPicPr>
          <p:nvPr/>
        </p:nvPicPr>
        <p:blipFill>
          <a:blip r:embed="rId2"/>
          <a:srcRect t="872" r="3040" b="8125"/>
          <a:stretch>
            <a:fillRect/>
          </a:stretch>
        </p:blipFill>
        <p:spPr>
          <a:xfrm>
            <a:off x="7704137" y="1621266"/>
            <a:ext cx="4225817" cy="5736320"/>
          </a:xfrm>
          <a:prstGeom prst="rect">
            <a:avLst/>
          </a:prstGeom>
          <a:ln w="12700">
            <a:miter lim="400000"/>
          </a:ln>
        </p:spPr>
      </p:pic>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God re-confirmed His promise to give the land to Abraham’s seed.…"/>
          <p:cNvSpPr txBox="1">
            <a:spLocks noGrp="1"/>
          </p:cNvSpPr>
          <p:nvPr>
            <p:ph type="body" sz="half" idx="1"/>
          </p:nvPr>
        </p:nvSpPr>
        <p:spPr>
          <a:xfrm>
            <a:off x="990378" y="1341916"/>
            <a:ext cx="5436044" cy="7966805"/>
          </a:xfrm>
          <a:prstGeom prst="rect">
            <a:avLst/>
          </a:prstGeom>
        </p:spPr>
        <p:txBody>
          <a:bodyPr/>
          <a:lstStyle/>
          <a:p>
            <a:pPr>
              <a:defRPr sz="3400">
                <a:solidFill>
                  <a:srgbClr val="76D6FF"/>
                </a:solidFill>
              </a:defRPr>
            </a:pPr>
            <a:r>
              <a:t>God re-confirmed His promise to give the land to Abraham’s seed. </a:t>
            </a:r>
          </a:p>
          <a:p>
            <a:pPr>
              <a:defRPr sz="3400">
                <a:solidFill>
                  <a:srgbClr val="94E3FE"/>
                </a:solidFill>
              </a:defRPr>
            </a:pPr>
            <a:endParaRPr/>
          </a:p>
          <a:p>
            <a:pPr>
              <a:defRPr sz="3400">
                <a:solidFill>
                  <a:srgbClr val="94E3FE"/>
                </a:solidFill>
              </a:defRPr>
            </a:pPr>
            <a:r>
              <a:rPr>
                <a:solidFill>
                  <a:srgbClr val="FFFFFF"/>
                </a:solidFill>
              </a:rPr>
              <a:t>“In the same day the LORD made a covenant with Abram, saying, Unto thy seed have I given this land, from the river of Egypt unto the great river, the river Euphrates” (Ge. 15:18).</a:t>
            </a:r>
          </a:p>
        </p:txBody>
      </p:sp>
      <p:pic>
        <p:nvPicPr>
          <p:cNvPr id="799" name="E16-Israel - Saul David Solomon.jpg" descr="E16-Israel - Saul David Solomon.jpg"/>
          <p:cNvPicPr>
            <a:picLocks noChangeAspect="1"/>
          </p:cNvPicPr>
          <p:nvPr/>
        </p:nvPicPr>
        <p:blipFill>
          <a:blip r:embed="rId2"/>
          <a:srcRect l="21858" t="4257" r="32846"/>
          <a:stretch>
            <a:fillRect/>
          </a:stretch>
        </p:blipFill>
        <p:spPr>
          <a:xfrm>
            <a:off x="6982420" y="1519634"/>
            <a:ext cx="4994893" cy="6714183"/>
          </a:xfrm>
          <a:prstGeom prst="rect">
            <a:avLst/>
          </a:prstGeom>
          <a:ln w="12700">
            <a:miter lim="400000"/>
          </a:ln>
        </p:spPr>
      </p:pic>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 name="God confirmed His covenant by passing through the sacrifices alone, signifying an unconditional covenant of grace without works (Ge. 15:7-21).…"/>
          <p:cNvSpPr txBox="1">
            <a:spLocks noGrp="1"/>
          </p:cNvSpPr>
          <p:nvPr>
            <p:ph type="body" sz="half" idx="1"/>
          </p:nvPr>
        </p:nvSpPr>
        <p:spPr>
          <a:xfrm>
            <a:off x="759744" y="805192"/>
            <a:ext cx="5486645" cy="8143216"/>
          </a:xfrm>
          <a:prstGeom prst="rect">
            <a:avLst/>
          </a:prstGeom>
        </p:spPr>
        <p:txBody>
          <a:bodyPr/>
          <a:lstStyle/>
          <a:p>
            <a:pPr>
              <a:defRPr sz="3400">
                <a:solidFill>
                  <a:srgbClr val="94E3FE"/>
                </a:solidFill>
              </a:defRPr>
            </a:pPr>
            <a:r>
              <a:t>God confirmed His covenant by passing through the sacrifices alone, signifying an unconditional covenant of grace without works (Ge. 15:7-21). </a:t>
            </a:r>
          </a:p>
          <a:p>
            <a:pPr>
              <a:defRPr sz="3400">
                <a:solidFill>
                  <a:srgbClr val="94E3FE"/>
                </a:solidFill>
              </a:defRPr>
            </a:pPr>
            <a:endParaRPr/>
          </a:p>
          <a:p>
            <a:pPr>
              <a:defRPr sz="3400">
                <a:solidFill>
                  <a:srgbClr val="94E3FE"/>
                </a:solidFill>
              </a:defRPr>
            </a:pPr>
            <a:r>
              <a:rPr>
                <a:solidFill>
                  <a:srgbClr val="FFFFFF"/>
                </a:solidFill>
              </a:rPr>
              <a:t>“And it came to pass, that, when the sun went down, and it was dark, behold a smoking furnace, and a burning lamp that passed between those pieces” (Ge. 15:17).</a:t>
            </a:r>
          </a:p>
        </p:txBody>
      </p:sp>
      <p:pic>
        <p:nvPicPr>
          <p:cNvPr id="802" name="Gen4.jpg" descr="Gen4.jpg"/>
          <p:cNvPicPr>
            <a:picLocks noChangeAspect="1"/>
          </p:cNvPicPr>
          <p:nvPr/>
        </p:nvPicPr>
        <p:blipFill>
          <a:blip r:embed="rId2"/>
          <a:srcRect r="12595"/>
          <a:stretch>
            <a:fillRect/>
          </a:stretch>
        </p:blipFill>
        <p:spPr>
          <a:xfrm>
            <a:off x="6481789" y="1214933"/>
            <a:ext cx="5486572" cy="4137488"/>
          </a:xfrm>
          <a:prstGeom prst="rect">
            <a:avLst/>
          </a:prstGeom>
          <a:ln w="12700">
            <a:miter lim="400000"/>
          </a:ln>
        </p:spPr>
      </p:pic>
      <p:sp>
        <p:nvSpPr>
          <p:cNvPr id="803" name="Baptist Bible Graphics"/>
          <p:cNvSpPr txBox="1"/>
          <p:nvPr/>
        </p:nvSpPr>
        <p:spPr>
          <a:xfrm>
            <a:off x="5986054" y="4860233"/>
            <a:ext cx="3892213" cy="5870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000" b="0" cap="none">
                <a:solidFill>
                  <a:srgbClr val="FFFFFF"/>
                </a:solidFill>
              </a:defRPr>
            </a:lvl1pPr>
          </a:lstStyle>
          <a:p>
            <a:r>
              <a:t>Baptist Bible Graphics</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 name="Abraham takes HAGAR as his concubine and she bears Ishmael (Genesis 16)…"/>
          <p:cNvSpPr txBox="1">
            <a:spLocks noGrp="1"/>
          </p:cNvSpPr>
          <p:nvPr>
            <p:ph type="body" sz="half" idx="1"/>
          </p:nvPr>
        </p:nvSpPr>
        <p:spPr>
          <a:xfrm>
            <a:off x="877368" y="885711"/>
            <a:ext cx="5662064" cy="8441368"/>
          </a:xfrm>
          <a:prstGeom prst="rect">
            <a:avLst/>
          </a:prstGeom>
        </p:spPr>
        <p:txBody>
          <a:bodyPr/>
          <a:lstStyle/>
          <a:p>
            <a:pPr>
              <a:defRPr sz="3400">
                <a:solidFill>
                  <a:srgbClr val="94E3FE"/>
                </a:solidFill>
              </a:defRPr>
            </a:pPr>
            <a:r>
              <a:rPr>
                <a:solidFill>
                  <a:srgbClr val="76D6FF"/>
                </a:solidFill>
              </a:rPr>
              <a:t>Abraham takes </a:t>
            </a:r>
            <a:r>
              <a:rPr>
                <a:solidFill>
                  <a:srgbClr val="FFFFFF"/>
                </a:solidFill>
              </a:rPr>
              <a:t>HAGAR</a:t>
            </a:r>
            <a:r>
              <a:rPr>
                <a:solidFill>
                  <a:srgbClr val="76D6FF"/>
                </a:solidFill>
              </a:rPr>
              <a:t> as his concubine and she bears Ishmael </a:t>
            </a:r>
            <a:r>
              <a:t>(Genesis 16) </a:t>
            </a:r>
          </a:p>
          <a:p>
            <a:pPr>
              <a:defRPr sz="3400">
                <a:solidFill>
                  <a:srgbClr val="94E3FE"/>
                </a:solidFill>
              </a:defRPr>
            </a:pPr>
            <a:endParaRPr/>
          </a:p>
          <a:p>
            <a:pPr>
              <a:defRPr sz="3400">
                <a:solidFill>
                  <a:srgbClr val="FFFFFF"/>
                </a:solidFill>
              </a:defRPr>
            </a:pPr>
            <a:r>
              <a:t>“And Sarai Abram's wife took Hagar her maid the Egyptian, after Abram had dwelt ten years in the land of Canaan, and gave her to her husband Abram to be his wife. And he went in unto Hagar, and she conceived” (Ge. 16:3-4).</a:t>
            </a:r>
          </a:p>
        </p:txBody>
      </p:sp>
      <p:grpSp>
        <p:nvGrpSpPr>
          <p:cNvPr id="808" name="ancient highways - Version 2.jpg"/>
          <p:cNvGrpSpPr/>
          <p:nvPr/>
        </p:nvGrpSpPr>
        <p:grpSpPr>
          <a:xfrm>
            <a:off x="6948101" y="545643"/>
            <a:ext cx="5662064" cy="8687714"/>
            <a:chOff x="0" y="0"/>
            <a:chExt cx="5662063" cy="8687713"/>
          </a:xfrm>
        </p:grpSpPr>
        <p:pic>
          <p:nvPicPr>
            <p:cNvPr id="807" name="ancient highways - Version 2.jpg" descr="ancient highways - Version 2.jpg"/>
            <p:cNvPicPr>
              <a:picLocks noChangeAspect="1"/>
            </p:cNvPicPr>
            <p:nvPr/>
          </p:nvPicPr>
          <p:blipFill>
            <a:blip r:embed="rId2"/>
            <a:srcRect l="14643" t="34427" r="25359"/>
            <a:stretch>
              <a:fillRect/>
            </a:stretch>
          </p:blipFill>
          <p:spPr>
            <a:xfrm>
              <a:off x="76200" y="63500"/>
              <a:ext cx="5522364" cy="8456890"/>
            </a:xfrm>
            <a:prstGeom prst="rect">
              <a:avLst/>
            </a:prstGeom>
            <a:ln>
              <a:noFill/>
            </a:ln>
            <a:effectLst/>
          </p:spPr>
        </p:pic>
        <p:pic>
          <p:nvPicPr>
            <p:cNvPr id="806" name="ancient highways - Version 2.jpg" descr="ancient highways - Version 2.jpg"/>
            <p:cNvPicPr>
              <a:picLocks/>
            </p:cNvPicPr>
            <p:nvPr/>
          </p:nvPicPr>
          <p:blipFill>
            <a:blip r:embed="rId3"/>
            <a:stretch>
              <a:fillRect/>
            </a:stretch>
          </p:blipFill>
          <p:spPr>
            <a:xfrm>
              <a:off x="0" y="0"/>
              <a:ext cx="5662064" cy="8687714"/>
            </a:xfrm>
            <a:prstGeom prst="rect">
              <a:avLst/>
            </a:prstGeom>
            <a:effectLst/>
          </p:spPr>
        </p:pic>
      </p:grpSp>
      <p:sp>
        <p:nvSpPr>
          <p:cNvPr id="809" name="hebron"/>
          <p:cNvSpPr txBox="1"/>
          <p:nvPr/>
        </p:nvSpPr>
        <p:spPr>
          <a:xfrm>
            <a:off x="8952294" y="4827292"/>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Abraham 1.jpg" descr="Abraham 1.jpg"/>
          <p:cNvPicPr>
            <a:picLocks noChangeAspect="1"/>
          </p:cNvPicPr>
          <p:nvPr/>
        </p:nvPicPr>
        <p:blipFill>
          <a:blip r:embed="rId2"/>
          <a:stretch>
            <a:fillRect/>
          </a:stretch>
        </p:blipFill>
        <p:spPr>
          <a:xfrm>
            <a:off x="469386" y="668509"/>
            <a:ext cx="12066028" cy="6675419"/>
          </a:xfrm>
          <a:prstGeom prst="rect">
            <a:avLst/>
          </a:prstGeom>
          <a:ln w="12700">
            <a:miter lim="400000"/>
          </a:ln>
        </p:spPr>
      </p:pic>
      <p:sp>
        <p:nvSpPr>
          <p:cNvPr id="360" name="When God called Abraham out of Ur, he traveled to Haran and then to Canaan (Ge. 11:31 - 12:5)."/>
          <p:cNvSpPr txBox="1">
            <a:spLocks noGrp="1"/>
          </p:cNvSpPr>
          <p:nvPr>
            <p:ph type="body" sz="quarter" idx="1"/>
          </p:nvPr>
        </p:nvSpPr>
        <p:spPr>
          <a:xfrm>
            <a:off x="1549400" y="7539891"/>
            <a:ext cx="9906000" cy="1587501"/>
          </a:xfrm>
          <a:prstGeom prst="rect">
            <a:avLst/>
          </a:prstGeom>
        </p:spPr>
        <p:txBody>
          <a:bodyPr/>
          <a:lstStyle>
            <a:lvl1pPr algn="ctr">
              <a:defRPr sz="3400">
                <a:solidFill>
                  <a:srgbClr val="94E3FE"/>
                </a:solidFill>
              </a:defRPr>
            </a:lvl1pPr>
          </a:lstStyle>
          <a:p>
            <a:r>
              <a:t>When God called Abraham out of Ur, he traveled to Haran and then to Canaan</a:t>
            </a:r>
            <a:br>
              <a:rPr lang="en-US"/>
            </a:br>
            <a:r>
              <a:t>(Ge. 11:31 - 12:5).</a:t>
            </a:r>
          </a:p>
        </p:txBody>
      </p:sp>
      <p:sp>
        <p:nvSpPr>
          <p:cNvPr id="361" name="egypt"/>
          <p:cNvSpPr txBox="1"/>
          <p:nvPr/>
        </p:nvSpPr>
        <p:spPr>
          <a:xfrm>
            <a:off x="1052481" y="5651917"/>
            <a:ext cx="1836243" cy="656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egypt</a:t>
            </a:r>
          </a:p>
        </p:txBody>
      </p:sp>
      <p:sp>
        <p:nvSpPr>
          <p:cNvPr id="362" name="haran"/>
          <p:cNvSpPr txBox="1"/>
          <p:nvPr/>
        </p:nvSpPr>
        <p:spPr>
          <a:xfrm>
            <a:off x="5870209" y="664792"/>
            <a:ext cx="1856892"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haran</a:t>
            </a:r>
          </a:p>
        </p:txBody>
      </p:sp>
      <p:sp>
        <p:nvSpPr>
          <p:cNvPr id="363" name="ur"/>
          <p:cNvSpPr txBox="1"/>
          <p:nvPr/>
        </p:nvSpPr>
        <p:spPr>
          <a:xfrm>
            <a:off x="10416348" y="5476490"/>
            <a:ext cx="84802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ur</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1" name="Egypt.jpeg" descr="Egypt.jpeg"/>
          <p:cNvPicPr>
            <a:picLocks noChangeAspect="1"/>
          </p:cNvPicPr>
          <p:nvPr/>
        </p:nvPicPr>
        <p:blipFill>
          <a:blip r:embed="rId2"/>
          <a:srcRect l="21874" r="9807" b="41351"/>
          <a:stretch>
            <a:fillRect/>
          </a:stretch>
        </p:blipFill>
        <p:spPr>
          <a:xfrm>
            <a:off x="1635323" y="554009"/>
            <a:ext cx="9734293" cy="6267330"/>
          </a:xfrm>
          <a:prstGeom prst="rect">
            <a:avLst/>
          </a:prstGeom>
          <a:ln w="12700">
            <a:miter lim="400000"/>
          </a:ln>
        </p:spPr>
      </p:pic>
      <p:sp>
        <p:nvSpPr>
          <p:cNvPr id="812" name="After being treated harshly by Sarah, Hagar flees toward Egypt and is visited by the angel of the LORD on the way to Shur. He prophesies Ishmael’s birth and future (Ge. 16:6-14)"/>
          <p:cNvSpPr txBox="1">
            <a:spLocks noGrp="1"/>
          </p:cNvSpPr>
          <p:nvPr>
            <p:ph type="body" sz="half" idx="1"/>
          </p:nvPr>
        </p:nvSpPr>
        <p:spPr>
          <a:xfrm>
            <a:off x="1257525" y="7012261"/>
            <a:ext cx="10489750" cy="2463735"/>
          </a:xfrm>
          <a:prstGeom prst="rect">
            <a:avLst/>
          </a:prstGeom>
        </p:spPr>
        <p:txBody>
          <a:bodyPr/>
          <a:lstStyle>
            <a:lvl1pPr algn="ctr">
              <a:defRPr sz="3400">
                <a:solidFill>
                  <a:srgbClr val="94E3FE"/>
                </a:solidFill>
              </a:defRPr>
            </a:lvl1pPr>
          </a:lstStyle>
          <a:p>
            <a:r>
              <a:t>After being treated harshly by Sarah, Hagar flees toward Egypt and is visited by the angel of the LORD on the way to Shur. He prophesies Ishmael’s birth and future (Ge. 16:6-14)</a:t>
            </a:r>
          </a:p>
        </p:txBody>
      </p:sp>
      <p:sp>
        <p:nvSpPr>
          <p:cNvPr id="813" name="way to shur"/>
          <p:cNvSpPr txBox="1"/>
          <p:nvPr/>
        </p:nvSpPr>
        <p:spPr>
          <a:xfrm>
            <a:off x="7294413" y="3573799"/>
            <a:ext cx="1880093" cy="8781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way to shur</a:t>
            </a:r>
          </a:p>
        </p:txBody>
      </p:sp>
      <p:sp>
        <p:nvSpPr>
          <p:cNvPr id="814" name="hebron"/>
          <p:cNvSpPr txBox="1"/>
          <p:nvPr/>
        </p:nvSpPr>
        <p:spPr>
          <a:xfrm>
            <a:off x="8532784" y="2397621"/>
            <a:ext cx="2347045" cy="495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a:solidFill>
                  <a:srgbClr val="000000"/>
                </a:solidFill>
              </a:defRPr>
            </a:lvl1pPr>
          </a:lstStyle>
          <a:p>
            <a:r>
              <a:t>hebron</a:t>
            </a:r>
          </a:p>
        </p:txBody>
      </p:sp>
      <p:sp>
        <p:nvSpPr>
          <p:cNvPr id="815" name="egypt"/>
          <p:cNvSpPr txBox="1"/>
          <p:nvPr/>
        </p:nvSpPr>
        <p:spPr>
          <a:xfrm>
            <a:off x="2541117" y="4647251"/>
            <a:ext cx="188009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egypt</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 name="Hagar names the place where God spoke to her “Beerlahairoi” (“the well of the One who sees me”) (Ge. 16:14)."/>
          <p:cNvSpPr txBox="1">
            <a:spLocks noGrp="1"/>
          </p:cNvSpPr>
          <p:nvPr>
            <p:ph type="body" sz="quarter" idx="1"/>
          </p:nvPr>
        </p:nvSpPr>
        <p:spPr>
          <a:xfrm>
            <a:off x="835944" y="1144998"/>
            <a:ext cx="2877161" cy="6870087"/>
          </a:xfrm>
          <a:prstGeom prst="rect">
            <a:avLst/>
          </a:prstGeom>
        </p:spPr>
        <p:txBody>
          <a:bodyPr/>
          <a:lstStyle>
            <a:lvl1pPr>
              <a:defRPr sz="3400">
                <a:solidFill>
                  <a:srgbClr val="94E3FE"/>
                </a:solidFill>
              </a:defRPr>
            </a:lvl1pPr>
          </a:lstStyle>
          <a:p>
            <a:r>
              <a:t>Hagar names the place where God spoke to her “Beerlahairoi” (“the well of the One who sees me”) (Ge. 16:14).</a:t>
            </a:r>
          </a:p>
        </p:txBody>
      </p:sp>
      <p:grpSp>
        <p:nvGrpSpPr>
          <p:cNvPr id="820" name="Israel_relief_location_map-blank.jpg"/>
          <p:cNvGrpSpPr/>
          <p:nvPr/>
        </p:nvGrpSpPr>
        <p:grpSpPr>
          <a:xfrm>
            <a:off x="4139612" y="510966"/>
            <a:ext cx="8417208" cy="8479962"/>
            <a:chOff x="0" y="0"/>
            <a:chExt cx="8417206" cy="8479960"/>
          </a:xfrm>
        </p:grpSpPr>
        <p:pic>
          <p:nvPicPr>
            <p:cNvPr id="819" name="Israel_relief_location_map-blank.jpg" descr="Israel_relief_location_map-blank.jpg"/>
            <p:cNvPicPr>
              <a:picLocks noChangeAspect="1"/>
            </p:cNvPicPr>
            <p:nvPr/>
          </p:nvPicPr>
          <p:blipFill>
            <a:blip r:embed="rId2"/>
            <a:srcRect t="30085" r="26553" b="30085"/>
            <a:stretch>
              <a:fillRect/>
            </a:stretch>
          </p:blipFill>
          <p:spPr>
            <a:xfrm>
              <a:off x="76200" y="63500"/>
              <a:ext cx="8277507" cy="8340261"/>
            </a:xfrm>
            <a:prstGeom prst="rect">
              <a:avLst/>
            </a:prstGeom>
            <a:ln>
              <a:noFill/>
            </a:ln>
            <a:effectLst/>
          </p:spPr>
        </p:pic>
        <p:pic>
          <p:nvPicPr>
            <p:cNvPr id="818" name="Israel_relief_location_map-blank.jpg" descr="Israel_relief_location_map-blank.jpg"/>
            <p:cNvPicPr>
              <a:picLocks/>
            </p:cNvPicPr>
            <p:nvPr/>
          </p:nvPicPr>
          <p:blipFill>
            <a:blip r:embed="rId3"/>
            <a:stretch>
              <a:fillRect/>
            </a:stretch>
          </p:blipFill>
          <p:spPr>
            <a:xfrm>
              <a:off x="0" y="0"/>
              <a:ext cx="8417207" cy="8479961"/>
            </a:xfrm>
            <a:prstGeom prst="rect">
              <a:avLst/>
            </a:prstGeom>
            <a:effectLst/>
          </p:spPr>
        </p:pic>
      </p:grpSp>
      <p:sp>
        <p:nvSpPr>
          <p:cNvPr id="821" name="hebron"/>
          <p:cNvSpPr txBox="1"/>
          <p:nvPr/>
        </p:nvSpPr>
        <p:spPr>
          <a:xfrm>
            <a:off x="9322588" y="3653274"/>
            <a:ext cx="234704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hebron</a:t>
            </a:r>
          </a:p>
        </p:txBody>
      </p:sp>
      <p:sp>
        <p:nvSpPr>
          <p:cNvPr id="822" name="beersheba"/>
          <p:cNvSpPr txBox="1"/>
          <p:nvPr/>
        </p:nvSpPr>
        <p:spPr>
          <a:xfrm>
            <a:off x="7727630" y="5433196"/>
            <a:ext cx="2506527"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beersheba</a:t>
            </a:r>
          </a:p>
        </p:txBody>
      </p:sp>
      <p:sp>
        <p:nvSpPr>
          <p:cNvPr id="823" name="BEERLAHAIROI"/>
          <p:cNvSpPr txBox="1"/>
          <p:nvPr/>
        </p:nvSpPr>
        <p:spPr>
          <a:xfrm>
            <a:off x="4364826" y="7767985"/>
            <a:ext cx="3014217"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BEERLAHAIROI</a:t>
            </a:r>
          </a:p>
        </p:txBody>
      </p:sp>
      <p:sp>
        <p:nvSpPr>
          <p:cNvPr id="824" name="kadesh"/>
          <p:cNvSpPr txBox="1"/>
          <p:nvPr/>
        </p:nvSpPr>
        <p:spPr>
          <a:xfrm>
            <a:off x="5978571" y="8275985"/>
            <a:ext cx="234704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kadesh</a:t>
            </a:r>
          </a:p>
        </p:txBody>
      </p:sp>
      <p:sp>
        <p:nvSpPr>
          <p:cNvPr id="825" name="salem"/>
          <p:cNvSpPr txBox="1"/>
          <p:nvPr/>
        </p:nvSpPr>
        <p:spPr>
          <a:xfrm>
            <a:off x="9652788" y="2844406"/>
            <a:ext cx="234704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salem</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 name="God gave Hagar a prophecy of Ishmael’s character and history and told her to return and submit to Sarah (Ge. 16:9-12)."/>
          <p:cNvSpPr txBox="1">
            <a:spLocks noGrp="1"/>
          </p:cNvSpPr>
          <p:nvPr>
            <p:ph type="body" sz="half" idx="1"/>
          </p:nvPr>
        </p:nvSpPr>
        <p:spPr>
          <a:xfrm>
            <a:off x="1459869" y="1173986"/>
            <a:ext cx="4497062" cy="7431028"/>
          </a:xfrm>
          <a:prstGeom prst="rect">
            <a:avLst/>
          </a:prstGeom>
        </p:spPr>
        <p:txBody>
          <a:bodyPr/>
          <a:lstStyle>
            <a:lvl1pPr>
              <a:defRPr sz="3400">
                <a:solidFill>
                  <a:srgbClr val="94E3FE"/>
                </a:solidFill>
              </a:defRPr>
            </a:lvl1pPr>
          </a:lstStyle>
          <a:p>
            <a:r>
              <a:t>God gave Hagar a prophecy of Ishmael’s character and history and told her to return and submit to Sarah (Ge. 16:9-12).</a:t>
            </a:r>
          </a:p>
        </p:txBody>
      </p:sp>
      <p:pic>
        <p:nvPicPr>
          <p:cNvPr id="828" name="009.jpg" descr="009.jpg"/>
          <p:cNvPicPr>
            <a:picLocks noChangeAspect="1"/>
          </p:cNvPicPr>
          <p:nvPr/>
        </p:nvPicPr>
        <p:blipFill>
          <a:blip r:embed="rId2"/>
          <a:stretch>
            <a:fillRect/>
          </a:stretch>
        </p:blipFill>
        <p:spPr>
          <a:xfrm>
            <a:off x="6579658" y="1209675"/>
            <a:ext cx="5011374" cy="6354421"/>
          </a:xfrm>
          <a:prstGeom prst="rect">
            <a:avLst/>
          </a:prstGeom>
          <a:ln w="12700">
            <a:miter lim="400000"/>
          </a:ln>
        </p:spPr>
      </p:pic>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 name="Note that God blessed Hagar. God would have blessed Ishmael and his descendants had they put their faith in Him."/>
          <p:cNvSpPr txBox="1">
            <a:spLocks noGrp="1"/>
          </p:cNvSpPr>
          <p:nvPr>
            <p:ph type="body" sz="half" idx="1"/>
          </p:nvPr>
        </p:nvSpPr>
        <p:spPr>
          <a:xfrm>
            <a:off x="1459869" y="1173986"/>
            <a:ext cx="4194544" cy="7431028"/>
          </a:xfrm>
          <a:prstGeom prst="rect">
            <a:avLst/>
          </a:prstGeom>
        </p:spPr>
        <p:txBody>
          <a:bodyPr/>
          <a:lstStyle>
            <a:lvl1pPr>
              <a:defRPr sz="3400">
                <a:solidFill>
                  <a:srgbClr val="94E3FE"/>
                </a:solidFill>
              </a:defRPr>
            </a:lvl1pPr>
          </a:lstStyle>
          <a:p>
            <a:r>
              <a:t>Note that God blessed Hagar. God would have blessed Ishmael and his descendants had they put their faith in Him.</a:t>
            </a:r>
          </a:p>
        </p:txBody>
      </p:sp>
      <p:pic>
        <p:nvPicPr>
          <p:cNvPr id="831" name="009.jpg" descr="009.jpg"/>
          <p:cNvPicPr>
            <a:picLocks noChangeAspect="1"/>
          </p:cNvPicPr>
          <p:nvPr/>
        </p:nvPicPr>
        <p:blipFill>
          <a:blip r:embed="rId2"/>
          <a:stretch>
            <a:fillRect/>
          </a:stretch>
        </p:blipFill>
        <p:spPr>
          <a:xfrm>
            <a:off x="6579658" y="1209675"/>
            <a:ext cx="5011374" cy="6354421"/>
          </a:xfrm>
          <a:prstGeom prst="rect">
            <a:avLst/>
          </a:prstGeom>
          <a:ln w="12700">
            <a:miter lim="400000"/>
          </a:ln>
        </p:spPr>
      </p:pic>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 name="Every aspect of this amazing prophecy has been fulfilled physically in Ishmael’s Arab descendants and spiritually and religiously in the Muslims, his spiritual descendants."/>
          <p:cNvSpPr txBox="1">
            <a:spLocks noGrp="1"/>
          </p:cNvSpPr>
          <p:nvPr>
            <p:ph type="body" sz="half" idx="1"/>
          </p:nvPr>
        </p:nvSpPr>
        <p:spPr>
          <a:xfrm>
            <a:off x="1459869" y="1173986"/>
            <a:ext cx="4497062" cy="7431028"/>
          </a:xfrm>
          <a:prstGeom prst="rect">
            <a:avLst/>
          </a:prstGeom>
        </p:spPr>
        <p:txBody>
          <a:bodyPr/>
          <a:lstStyle>
            <a:lvl1pPr>
              <a:defRPr sz="3400">
                <a:solidFill>
                  <a:srgbClr val="94E3FE"/>
                </a:solidFill>
              </a:defRPr>
            </a:lvl1pPr>
          </a:lstStyle>
          <a:p>
            <a:r>
              <a:t>Every aspect of this amazing prophecy has been fulfilled physically in Ishmael’s Arab descendants and spiritually and religiously in the Muslims, his spiritual descendants.</a:t>
            </a:r>
          </a:p>
        </p:txBody>
      </p:sp>
      <p:pic>
        <p:nvPicPr>
          <p:cNvPr id="834" name="009.jpg" descr="009.jpg"/>
          <p:cNvPicPr>
            <a:picLocks noChangeAspect="1"/>
          </p:cNvPicPr>
          <p:nvPr/>
        </p:nvPicPr>
        <p:blipFill>
          <a:blip r:embed="rId2"/>
          <a:stretch>
            <a:fillRect/>
          </a:stretch>
        </p:blipFill>
        <p:spPr>
          <a:xfrm>
            <a:off x="6579658" y="1209675"/>
            <a:ext cx="5011374" cy="6354421"/>
          </a:xfrm>
          <a:prstGeom prst="rect">
            <a:avLst/>
          </a:prstGeom>
          <a:ln w="12700">
            <a:miter lim="400000"/>
          </a:ln>
        </p:spPr>
      </p:pic>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 name="- Ishmael’s offspring would be a great multitude (Ge. 16:10).…"/>
          <p:cNvSpPr txBox="1">
            <a:spLocks noGrp="1"/>
          </p:cNvSpPr>
          <p:nvPr>
            <p:ph type="body" sz="half" idx="1"/>
          </p:nvPr>
        </p:nvSpPr>
        <p:spPr>
          <a:xfrm>
            <a:off x="1472569" y="1173986"/>
            <a:ext cx="4497062" cy="7431028"/>
          </a:xfrm>
          <a:prstGeom prst="rect">
            <a:avLst/>
          </a:prstGeom>
        </p:spPr>
        <p:txBody>
          <a:bodyPr/>
          <a:lstStyle/>
          <a:p>
            <a:pPr>
              <a:defRPr sz="3400">
                <a:solidFill>
                  <a:srgbClr val="94E3FE"/>
                </a:solidFill>
              </a:defRPr>
            </a:pPr>
            <a:r>
              <a:t>- Ishmael’s offspring would be a great multitude (Ge. 16:10). </a:t>
            </a:r>
          </a:p>
          <a:p>
            <a:pPr>
              <a:defRPr sz="3400">
                <a:solidFill>
                  <a:srgbClr val="94E3FE"/>
                </a:solidFill>
              </a:defRPr>
            </a:pPr>
            <a:endParaRPr/>
          </a:p>
          <a:p>
            <a:pPr>
              <a:defRPr sz="3400">
                <a:solidFill>
                  <a:srgbClr val="94E3FE"/>
                </a:solidFill>
              </a:defRPr>
            </a:pPr>
            <a:r>
              <a:t>- Ishmael would be “a wild man,” fierce, bold, violent, untamable, like a wild ass (Ge. 16:12). He would be quarrelsome, hateful, plundering, always at war.</a:t>
            </a:r>
          </a:p>
        </p:txBody>
      </p:sp>
      <p:pic>
        <p:nvPicPr>
          <p:cNvPr id="837" name="Scene at Well.jpg" descr="Scene at Well.jpg"/>
          <p:cNvPicPr>
            <a:picLocks noChangeAspect="1"/>
          </p:cNvPicPr>
          <p:nvPr/>
        </p:nvPicPr>
        <p:blipFill>
          <a:blip r:embed="rId2"/>
          <a:srcRect l="5626" r="39869"/>
          <a:stretch>
            <a:fillRect/>
          </a:stretch>
        </p:blipFill>
        <p:spPr>
          <a:xfrm>
            <a:off x="6320339" y="1414760"/>
            <a:ext cx="5643657" cy="4353597"/>
          </a:xfrm>
          <a:prstGeom prst="rect">
            <a:avLst/>
          </a:prstGeom>
          <a:ln w="12700">
            <a:miter lim="400000"/>
          </a:ln>
        </p:spPr>
      </p:pic>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History has proven this prophecy to be true, the Arabs are the independent, fierce, unbroken survivors that the Angel said they would be. They have also multiplied into a great nation, there are hundreds of millions of Arabs” (Randles, A Sword on the La"/>
          <p:cNvSpPr txBox="1">
            <a:spLocks noGrp="1"/>
          </p:cNvSpPr>
          <p:nvPr>
            <p:ph type="body" sz="half" idx="1"/>
          </p:nvPr>
        </p:nvSpPr>
        <p:spPr>
          <a:xfrm>
            <a:off x="977269" y="1326386"/>
            <a:ext cx="5939405" cy="8136275"/>
          </a:xfrm>
          <a:prstGeom prst="rect">
            <a:avLst/>
          </a:prstGeom>
        </p:spPr>
        <p:txBody>
          <a:bodyPr/>
          <a:lstStyle/>
          <a:p>
            <a:pPr>
              <a:defRPr sz="3400">
                <a:solidFill>
                  <a:srgbClr val="94E3FE"/>
                </a:solidFill>
              </a:defRPr>
            </a:pPr>
            <a:r>
              <a:t>“History has proven this prophecy to be true, the Arabs are the independent, fierce, unbroken survivors that the Angel said they would be. They have also multiplied into a great nation, there are hundreds of millions of Arabs” (Randles, </a:t>
            </a:r>
            <a:r>
              <a:rPr i="1"/>
              <a:t>A Sword on the Land: The Muslim World in Biblical Prophecy</a:t>
            </a:r>
            <a:r>
              <a:t>).</a:t>
            </a:r>
          </a:p>
        </p:txBody>
      </p:sp>
      <p:pic>
        <p:nvPicPr>
          <p:cNvPr id="840" name="51LpRXTPWrL._SY346_.jpg" descr="51LpRXTPWrL._SY346_.jpg"/>
          <p:cNvPicPr>
            <a:picLocks noChangeAspect="1"/>
          </p:cNvPicPr>
          <p:nvPr/>
        </p:nvPicPr>
        <p:blipFill>
          <a:blip r:embed="rId2"/>
          <a:srcRect r="2748"/>
          <a:stretch>
            <a:fillRect/>
          </a:stretch>
        </p:blipFill>
        <p:spPr>
          <a:xfrm>
            <a:off x="7544593" y="1376759"/>
            <a:ext cx="4544942" cy="6999969"/>
          </a:xfrm>
          <a:prstGeom prst="rect">
            <a:avLst/>
          </a:prstGeom>
          <a:ln w="12700">
            <a:miter lim="400000"/>
          </a:ln>
        </p:spPr>
      </p:pic>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 name="“There are 22 Arab nations in the middle east and North Africa, and through Islam, Arab culture is predominant in 57 nations of the world. But also true is the Muslim/Arab inability to live in peace” (Randles, A Sword on the Land: The Muslim World in Bib"/>
          <p:cNvSpPr txBox="1">
            <a:spLocks noGrp="1"/>
          </p:cNvSpPr>
          <p:nvPr>
            <p:ph type="body" sz="half" idx="1"/>
          </p:nvPr>
        </p:nvSpPr>
        <p:spPr>
          <a:xfrm>
            <a:off x="905881" y="6580267"/>
            <a:ext cx="11193038" cy="2589253"/>
          </a:xfrm>
          <a:prstGeom prst="rect">
            <a:avLst/>
          </a:prstGeom>
        </p:spPr>
        <p:txBody>
          <a:bodyPr/>
          <a:lstStyle/>
          <a:p>
            <a:pPr algn="ctr">
              <a:defRPr sz="3200">
                <a:solidFill>
                  <a:srgbClr val="94E3FE"/>
                </a:solidFill>
              </a:defRPr>
            </a:pPr>
            <a:r>
              <a:t>“There are 22 Arab nations in the middle east and North Africa, and through Islam, Arab culture is predominant in 57 nations of the world. But also true is the Muslim/Arab inability to live in peace” (Randles, </a:t>
            </a:r>
            <a:r>
              <a:rPr i="1"/>
              <a:t>A Sword on the Land: The Muslim World in Biblical Prophecy</a:t>
            </a:r>
            <a:r>
              <a:t>).</a:t>
            </a:r>
          </a:p>
        </p:txBody>
      </p:sp>
      <p:pic>
        <p:nvPicPr>
          <p:cNvPr id="843" name="6306915_orig.jpg" descr="6306915_orig.jpg"/>
          <p:cNvPicPr>
            <a:picLocks noChangeAspect="1"/>
          </p:cNvPicPr>
          <p:nvPr/>
        </p:nvPicPr>
        <p:blipFill>
          <a:blip r:embed="rId2"/>
          <a:stretch>
            <a:fillRect/>
          </a:stretch>
        </p:blipFill>
        <p:spPr>
          <a:xfrm>
            <a:off x="1453288" y="471374"/>
            <a:ext cx="10098224" cy="5948771"/>
          </a:xfrm>
          <a:prstGeom prst="rect">
            <a:avLst/>
          </a:prstGeom>
          <a:ln w="12700">
            <a:miter lim="400000"/>
          </a:ln>
        </p:spPr>
      </p:pic>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THE SIGN OF CIRCUMCISION…"/>
          <p:cNvSpPr txBox="1">
            <a:spLocks noGrp="1"/>
          </p:cNvSpPr>
          <p:nvPr>
            <p:ph type="body" sz="half" idx="1"/>
          </p:nvPr>
        </p:nvSpPr>
        <p:spPr>
          <a:xfrm>
            <a:off x="808516" y="928080"/>
            <a:ext cx="4768127" cy="8900557"/>
          </a:xfrm>
          <a:prstGeom prst="rect">
            <a:avLst/>
          </a:prstGeom>
        </p:spPr>
        <p:txBody>
          <a:bodyPr/>
          <a:lstStyle/>
          <a:p>
            <a:pPr>
              <a:defRPr sz="3400">
                <a:solidFill>
                  <a:srgbClr val="FFFFFF"/>
                </a:solidFill>
              </a:defRPr>
            </a:pPr>
            <a:r>
              <a:t>THE SIGN OF CIRCUMCISION</a:t>
            </a:r>
          </a:p>
          <a:p>
            <a:pPr>
              <a:defRPr sz="3200">
                <a:solidFill>
                  <a:srgbClr val="94E3FE"/>
                </a:solidFill>
              </a:defRPr>
            </a:pPr>
            <a:endParaRPr/>
          </a:p>
          <a:p>
            <a:pPr>
              <a:defRPr sz="3400">
                <a:solidFill>
                  <a:srgbClr val="94E3FE"/>
                </a:solidFill>
              </a:defRPr>
            </a:pPr>
            <a:r>
              <a:t>God gave Abraham the sign of circumcision and promised that Isaac would be born the following year (Ge. 17:1-27). </a:t>
            </a:r>
          </a:p>
        </p:txBody>
      </p:sp>
      <p:grpSp>
        <p:nvGrpSpPr>
          <p:cNvPr id="848" name="ancient highways - Version 2.jpg"/>
          <p:cNvGrpSpPr/>
          <p:nvPr/>
        </p:nvGrpSpPr>
        <p:grpSpPr>
          <a:xfrm>
            <a:off x="5765215" y="545643"/>
            <a:ext cx="6794150" cy="8687714"/>
            <a:chOff x="0" y="0"/>
            <a:chExt cx="6794149" cy="8687713"/>
          </a:xfrm>
        </p:grpSpPr>
        <p:pic>
          <p:nvPicPr>
            <p:cNvPr id="847" name="ancient highways - Version 2.jpg" descr="ancient highways - Version 2.jpg"/>
            <p:cNvPicPr>
              <a:picLocks noChangeAspect="1"/>
            </p:cNvPicPr>
            <p:nvPr/>
          </p:nvPicPr>
          <p:blipFill>
            <a:blip r:embed="rId2"/>
            <a:srcRect l="2343" t="34427" r="25359"/>
            <a:stretch>
              <a:fillRect/>
            </a:stretch>
          </p:blipFill>
          <p:spPr>
            <a:xfrm>
              <a:off x="76200" y="63500"/>
              <a:ext cx="6654450" cy="8456890"/>
            </a:xfrm>
            <a:prstGeom prst="rect">
              <a:avLst/>
            </a:prstGeom>
            <a:ln>
              <a:noFill/>
            </a:ln>
            <a:effectLst/>
          </p:spPr>
        </p:pic>
        <p:pic>
          <p:nvPicPr>
            <p:cNvPr id="846" name="ancient highways - Version 2.jpg" descr="ancient highways - Version 2.jpg"/>
            <p:cNvPicPr>
              <a:picLocks/>
            </p:cNvPicPr>
            <p:nvPr/>
          </p:nvPicPr>
          <p:blipFill>
            <a:blip r:embed="rId3"/>
            <a:stretch>
              <a:fillRect/>
            </a:stretch>
          </p:blipFill>
          <p:spPr>
            <a:xfrm>
              <a:off x="0" y="0"/>
              <a:ext cx="6794150" cy="8687714"/>
            </a:xfrm>
            <a:prstGeom prst="rect">
              <a:avLst/>
            </a:prstGeom>
            <a:effectLst/>
          </p:spPr>
        </p:pic>
      </p:grpSp>
      <p:sp>
        <p:nvSpPr>
          <p:cNvPr id="849" name="hebron"/>
          <p:cNvSpPr txBox="1"/>
          <p:nvPr/>
        </p:nvSpPr>
        <p:spPr>
          <a:xfrm>
            <a:off x="8952294" y="4827292"/>
            <a:ext cx="234704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hebron</a:t>
            </a: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Circumcision was the sign of God’s promise and the sign of Abraham’s faith (“it shall be a token,” Ge. 17:11). Abraham had already believed and been justified; circumcision was a sign of his faith. See Romans 4:11."/>
          <p:cNvSpPr txBox="1">
            <a:spLocks noGrp="1"/>
          </p:cNvSpPr>
          <p:nvPr>
            <p:ph type="body" sz="half" idx="1"/>
          </p:nvPr>
        </p:nvSpPr>
        <p:spPr>
          <a:xfrm>
            <a:off x="1386243" y="1298939"/>
            <a:ext cx="4644314" cy="6864501"/>
          </a:xfrm>
          <a:prstGeom prst="rect">
            <a:avLst/>
          </a:prstGeom>
        </p:spPr>
        <p:txBody>
          <a:bodyPr/>
          <a:lstStyle/>
          <a:p>
            <a:pPr>
              <a:defRPr sz="3400">
                <a:solidFill>
                  <a:srgbClr val="94E3FE"/>
                </a:solidFill>
              </a:defRPr>
            </a:pPr>
            <a:r>
              <a:rPr i="1"/>
              <a:t>Circumcision was the sign of God’s promise and the sign of Abraham’s faith</a:t>
            </a:r>
            <a:r>
              <a:t> (“it shall be a token,” Ge. 17:11). Abraham had already believed and been justified; circumcision was a sign of his faith. See Romans 4:11.</a:t>
            </a:r>
          </a:p>
        </p:txBody>
      </p:sp>
      <p:grpSp>
        <p:nvGrpSpPr>
          <p:cNvPr id="854" name="412220-2.jpg"/>
          <p:cNvGrpSpPr/>
          <p:nvPr/>
        </p:nvGrpSpPr>
        <p:grpSpPr>
          <a:xfrm>
            <a:off x="6516035" y="1228473"/>
            <a:ext cx="5484530" cy="7005434"/>
            <a:chOff x="0" y="0"/>
            <a:chExt cx="5484529" cy="7005432"/>
          </a:xfrm>
        </p:grpSpPr>
        <p:pic>
          <p:nvPicPr>
            <p:cNvPr id="853" name="412220-2.jpg" descr="412220-2.jpg"/>
            <p:cNvPicPr>
              <a:picLocks noChangeAspect="1"/>
            </p:cNvPicPr>
            <p:nvPr/>
          </p:nvPicPr>
          <p:blipFill>
            <a:blip r:embed="rId2"/>
            <a:srcRect l="36827" r="4675"/>
            <a:stretch>
              <a:fillRect/>
            </a:stretch>
          </p:blipFill>
          <p:spPr>
            <a:xfrm>
              <a:off x="76200" y="63500"/>
              <a:ext cx="5344830" cy="6865733"/>
            </a:xfrm>
            <a:prstGeom prst="rect">
              <a:avLst/>
            </a:prstGeom>
            <a:ln>
              <a:noFill/>
            </a:ln>
            <a:effectLst/>
          </p:spPr>
        </p:pic>
        <p:pic>
          <p:nvPicPr>
            <p:cNvPr id="852" name="412220-2.jpg" descr="412220-2.jpg"/>
            <p:cNvPicPr>
              <a:picLocks/>
            </p:cNvPicPr>
            <p:nvPr/>
          </p:nvPicPr>
          <p:blipFill>
            <a:blip r:embed="rId3"/>
            <a:stretch>
              <a:fillRect/>
            </a:stretch>
          </p:blipFill>
          <p:spPr>
            <a:xfrm>
              <a:off x="-1" y="0"/>
              <a:ext cx="5484531" cy="7005433"/>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5889</Words>
  <Application>Microsoft Office PowerPoint</Application>
  <PresentationFormat>Custom</PresentationFormat>
  <Paragraphs>471</Paragraphs>
  <Slides>156</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156</vt:i4>
      </vt:variant>
    </vt:vector>
  </HeadingPairs>
  <TitlesOfParts>
    <vt:vector size="158"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2023-06-01T22:49:04Z</dcterms:modified>
</cp:coreProperties>
</file>